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Lst>
  <p:sldSz cx="18288000" cy="10287000"/>
  <p:notesSz cx="6858000" cy="9144000"/>
  <p:embeddedFontLst>
    <p:embeddedFont>
      <p:font typeface="Tahoma" panose="020B0604030504040204" pitchFamily="34" charset="0"/>
      <p:regular r:id="rId17"/>
      <p:bold r:id="rId18"/>
    </p:embeddedFont>
    <p:embeddedFont>
      <p:font typeface="Calibri" panose="020F0502020204030204" pitchFamily="34" charset="0"/>
      <p:regular r:id="rId19"/>
      <p:bold r:id="rId20"/>
      <p:italic r:id="rId21"/>
      <p:boldItalic r:id="rId22"/>
    </p:embeddedFont>
    <p:embeddedFont>
      <p:font typeface="Arimo" panose="020B0604020202020204" charset="0"/>
      <p:regular r:id="rId23"/>
    </p:embeddedFont>
    <p:embeddedFont>
      <p:font typeface="Arimo Bold" panose="020B0604020202020204" charset="0"/>
      <p:bold r:id="rId24"/>
    </p:embeddedFont>
    <p:embeddedFont>
      <p:font typeface="Montserrat Light" panose="020B0604020202020204" charset="0"/>
      <p:regular r:id="rId25"/>
    </p:embeddedFont>
    <p:embeddedFont>
      <p:font typeface="Oswald Bold" panose="020B0604020202020204" charset="0"/>
      <p:bold r:id="rId26"/>
    </p:embeddedFont>
    <p:embeddedFont>
      <p:font typeface="Montserrat Classic Bold" panose="020B0604020202020204" charset="0"/>
      <p:bold r:id="rId27"/>
    </p:embeddedFont>
    <p:embeddedFont>
      <p:font typeface="Bahnschrift SemiBold" panose="020B0502040204020203" pitchFamily="34" charset="0"/>
      <p:bold r:id="rId28"/>
    </p:embeddedFont>
    <p:embeddedFont>
      <p:font typeface="Candara" panose="020E0502030303020204" pitchFamily="34" charset="0"/>
      <p:regular r:id="rId29"/>
      <p:bold r:id="rId30"/>
      <p:italic r:id="rId31"/>
      <p:boldItalic r:id="rId32"/>
    </p:embeddedFont>
    <p:embeddedFont>
      <p:font typeface="Archivo Black"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p:scale>
          <a:sx n="50" d="100"/>
          <a:sy n="50" d="100"/>
        </p:scale>
        <p:origin x="946" y="3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14E51-CDE9-4FA2-B6B8-50A6992AEDB9}"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B2569-CD7F-44AC-853D-442EA51C824A}" type="slidenum">
              <a:rPr lang="en-US" smtClean="0"/>
              <a:t>‹#›</a:t>
            </a:fld>
            <a:endParaRPr lang="en-US"/>
          </a:p>
        </p:txBody>
      </p:sp>
    </p:spTree>
    <p:extLst>
      <p:ext uri="{BB962C8B-B14F-4D97-AF65-F5344CB8AC3E}">
        <p14:creationId xmlns:p14="http://schemas.microsoft.com/office/powerpoint/2010/main" val="2996315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8B2569-CD7F-44AC-853D-442EA51C824A}" type="slidenum">
              <a:rPr lang="en-US" smtClean="0"/>
              <a:t>4</a:t>
            </a:fld>
            <a:endParaRPr lang="en-US"/>
          </a:p>
        </p:txBody>
      </p:sp>
    </p:spTree>
    <p:extLst>
      <p:ext uri="{BB962C8B-B14F-4D97-AF65-F5344CB8AC3E}">
        <p14:creationId xmlns:p14="http://schemas.microsoft.com/office/powerpoint/2010/main" val="1361840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8B2569-CD7F-44AC-853D-442EA51C824A}" type="slidenum">
              <a:rPr lang="en-US" smtClean="0"/>
              <a:t>5</a:t>
            </a:fld>
            <a:endParaRPr lang="en-US"/>
          </a:p>
        </p:txBody>
      </p:sp>
    </p:spTree>
    <p:extLst>
      <p:ext uri="{BB962C8B-B14F-4D97-AF65-F5344CB8AC3E}">
        <p14:creationId xmlns:p14="http://schemas.microsoft.com/office/powerpoint/2010/main" val="101232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9.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9.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4.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1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9.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30480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6" name="Group 6"/>
          <p:cNvGrpSpPr/>
          <p:nvPr/>
        </p:nvGrpSpPr>
        <p:grpSpPr>
          <a:xfrm>
            <a:off x="3518292" y="2989527"/>
            <a:ext cx="11251416" cy="5839945"/>
            <a:chOff x="0" y="0"/>
            <a:chExt cx="3270153" cy="1697343"/>
          </a:xfrm>
        </p:grpSpPr>
        <p:sp>
          <p:nvSpPr>
            <p:cNvPr id="7" name="Freeform 7"/>
            <p:cNvSpPr/>
            <p:nvPr/>
          </p:nvSpPr>
          <p:spPr>
            <a:xfrm>
              <a:off x="0" y="0"/>
              <a:ext cx="3270153" cy="1697343"/>
            </a:xfrm>
            <a:custGeom>
              <a:avLst/>
              <a:gdLst/>
              <a:ahLst/>
              <a:cxnLst/>
              <a:rect l="l" t="t" r="r" b="b"/>
              <a:pathLst>
                <a:path w="3270153" h="1697343">
                  <a:moveTo>
                    <a:pt x="0" y="0"/>
                  </a:moveTo>
                  <a:lnTo>
                    <a:pt x="3270153" y="0"/>
                  </a:lnTo>
                  <a:lnTo>
                    <a:pt x="3270153" y="1697343"/>
                  </a:lnTo>
                  <a:lnTo>
                    <a:pt x="0" y="1697343"/>
                  </a:lnTo>
                  <a:close/>
                </a:path>
              </a:pathLst>
            </a:custGeom>
            <a:solidFill>
              <a:srgbClr val="FFFFFF"/>
            </a:solidFill>
          </p:spPr>
        </p:sp>
        <p:sp>
          <p:nvSpPr>
            <p:cNvPr id="8" name="TextBox 8"/>
            <p:cNvSpPr txBox="1"/>
            <p:nvPr/>
          </p:nvSpPr>
          <p:spPr>
            <a:xfrm>
              <a:off x="0" y="-19050"/>
              <a:ext cx="3270153" cy="1716393"/>
            </a:xfrm>
            <a:prstGeom prst="rect">
              <a:avLst/>
            </a:prstGeom>
          </p:spPr>
          <p:txBody>
            <a:bodyPr lIns="50800" tIns="50800" rIns="50800" bIns="50800" rtlCol="0" anchor="ctr"/>
            <a:lstStyle/>
            <a:p>
              <a:pPr algn="ctr">
                <a:lnSpc>
                  <a:spcPts val="2860"/>
                </a:lnSpc>
              </a:pPr>
              <a:endParaRPr/>
            </a:p>
          </p:txBody>
        </p:sp>
      </p:grpSp>
      <p:sp>
        <p:nvSpPr>
          <p:cNvPr id="9" name="Freeform 9"/>
          <p:cNvSpPr/>
          <p:nvPr/>
        </p:nvSpPr>
        <p:spPr>
          <a:xfrm>
            <a:off x="8442152" y="463107"/>
            <a:ext cx="1495819" cy="1448483"/>
          </a:xfrm>
          <a:custGeom>
            <a:avLst/>
            <a:gdLst/>
            <a:ahLst/>
            <a:cxnLst/>
            <a:rect l="l" t="t" r="r" b="b"/>
            <a:pathLst>
              <a:path w="1495819" h="1448483">
                <a:moveTo>
                  <a:pt x="0" y="0"/>
                </a:moveTo>
                <a:lnTo>
                  <a:pt x="1495820" y="0"/>
                </a:lnTo>
                <a:lnTo>
                  <a:pt x="1495820" y="1448483"/>
                </a:lnTo>
                <a:lnTo>
                  <a:pt x="0" y="1448483"/>
                </a:lnTo>
                <a:lnTo>
                  <a:pt x="0" y="0"/>
                </a:lnTo>
                <a:close/>
              </a:path>
            </a:pathLst>
          </a:custGeom>
          <a:blipFill>
            <a:blip r:embed="rId4"/>
            <a:stretch>
              <a:fillRect/>
            </a:stretch>
          </a:blipFill>
        </p:spPr>
      </p:sp>
      <p:grpSp>
        <p:nvGrpSpPr>
          <p:cNvPr id="10" name="Group 10"/>
          <p:cNvGrpSpPr/>
          <p:nvPr/>
        </p:nvGrpSpPr>
        <p:grpSpPr>
          <a:xfrm>
            <a:off x="3518292" y="6785922"/>
            <a:ext cx="11251416" cy="2081650"/>
            <a:chOff x="0" y="0"/>
            <a:chExt cx="3215973" cy="594994"/>
          </a:xfrm>
        </p:grpSpPr>
        <p:sp>
          <p:nvSpPr>
            <p:cNvPr id="11" name="Freeform 11"/>
            <p:cNvSpPr/>
            <p:nvPr/>
          </p:nvSpPr>
          <p:spPr>
            <a:xfrm>
              <a:off x="0" y="0"/>
              <a:ext cx="3215972" cy="594994"/>
            </a:xfrm>
            <a:custGeom>
              <a:avLst/>
              <a:gdLst/>
              <a:ahLst/>
              <a:cxnLst/>
              <a:rect l="l" t="t" r="r" b="b"/>
              <a:pathLst>
                <a:path w="3215972" h="594994">
                  <a:moveTo>
                    <a:pt x="8945" y="0"/>
                  </a:moveTo>
                  <a:lnTo>
                    <a:pt x="3207028" y="0"/>
                  </a:lnTo>
                  <a:cubicBezTo>
                    <a:pt x="3209400" y="0"/>
                    <a:pt x="3211675" y="942"/>
                    <a:pt x="3213353" y="2620"/>
                  </a:cubicBezTo>
                  <a:cubicBezTo>
                    <a:pt x="3215030" y="4297"/>
                    <a:pt x="3215972" y="6573"/>
                    <a:pt x="3215972" y="8945"/>
                  </a:cubicBezTo>
                  <a:lnTo>
                    <a:pt x="3215972" y="586049"/>
                  </a:lnTo>
                  <a:cubicBezTo>
                    <a:pt x="3215972" y="588421"/>
                    <a:pt x="3215030" y="590697"/>
                    <a:pt x="3213353" y="592374"/>
                  </a:cubicBezTo>
                  <a:cubicBezTo>
                    <a:pt x="3211675" y="594052"/>
                    <a:pt x="3209400" y="594994"/>
                    <a:pt x="3207028" y="594994"/>
                  </a:cubicBezTo>
                  <a:lnTo>
                    <a:pt x="8945" y="594994"/>
                  </a:lnTo>
                  <a:cubicBezTo>
                    <a:pt x="6573" y="594994"/>
                    <a:pt x="4297" y="594052"/>
                    <a:pt x="2620" y="592374"/>
                  </a:cubicBezTo>
                  <a:cubicBezTo>
                    <a:pt x="942" y="590697"/>
                    <a:pt x="0" y="588421"/>
                    <a:pt x="0" y="586049"/>
                  </a:cubicBezTo>
                  <a:lnTo>
                    <a:pt x="0" y="8945"/>
                  </a:lnTo>
                  <a:cubicBezTo>
                    <a:pt x="0" y="6573"/>
                    <a:pt x="942" y="4297"/>
                    <a:pt x="2620" y="2620"/>
                  </a:cubicBezTo>
                  <a:cubicBezTo>
                    <a:pt x="4297" y="942"/>
                    <a:pt x="6573" y="0"/>
                    <a:pt x="8945" y="0"/>
                  </a:cubicBezTo>
                  <a:close/>
                </a:path>
              </a:pathLst>
            </a:custGeom>
            <a:solidFill>
              <a:srgbClr val="100F0D"/>
            </a:solidFill>
          </p:spPr>
        </p:sp>
        <p:sp>
          <p:nvSpPr>
            <p:cNvPr id="12" name="TextBox 12"/>
            <p:cNvSpPr txBox="1"/>
            <p:nvPr/>
          </p:nvSpPr>
          <p:spPr>
            <a:xfrm>
              <a:off x="0" y="-38100"/>
              <a:ext cx="3215973" cy="633094"/>
            </a:xfrm>
            <a:prstGeom prst="rect">
              <a:avLst/>
            </a:prstGeom>
          </p:spPr>
          <p:txBody>
            <a:bodyPr lIns="50800" tIns="50800" rIns="50800" bIns="50800" rtlCol="0" anchor="ctr"/>
            <a:lstStyle/>
            <a:p>
              <a:pPr algn="ctr">
                <a:lnSpc>
                  <a:spcPts val="2905"/>
                </a:lnSpc>
              </a:pPr>
              <a:endParaRPr/>
            </a:p>
          </p:txBody>
        </p:sp>
      </p:grpSp>
      <p:sp>
        <p:nvSpPr>
          <p:cNvPr id="13" name="Freeform 13"/>
          <p:cNvSpPr/>
          <p:nvPr/>
        </p:nvSpPr>
        <p:spPr>
          <a:xfrm>
            <a:off x="4257293" y="6324290"/>
            <a:ext cx="9773415" cy="616881"/>
          </a:xfrm>
          <a:custGeom>
            <a:avLst/>
            <a:gdLst/>
            <a:ahLst/>
            <a:cxnLst/>
            <a:rect l="l" t="t" r="r" b="b"/>
            <a:pathLst>
              <a:path w="9773415" h="616881">
                <a:moveTo>
                  <a:pt x="0" y="0"/>
                </a:moveTo>
                <a:lnTo>
                  <a:pt x="9773414" y="0"/>
                </a:lnTo>
                <a:lnTo>
                  <a:pt x="9773414" y="616881"/>
                </a:lnTo>
                <a:lnTo>
                  <a:pt x="0" y="616881"/>
                </a:lnTo>
                <a:lnTo>
                  <a:pt x="0" y="0"/>
                </a:lnTo>
                <a:close/>
              </a:path>
            </a:pathLst>
          </a:custGeom>
          <a:blipFill>
            <a:blip r:embed="rId5"/>
            <a:stretch>
              <a:fillRect t="-208460" b="-4444"/>
            </a:stretch>
          </a:blipFill>
        </p:spPr>
      </p:sp>
      <p:sp>
        <p:nvSpPr>
          <p:cNvPr id="14" name="TextBox 14"/>
          <p:cNvSpPr txBox="1"/>
          <p:nvPr/>
        </p:nvSpPr>
        <p:spPr>
          <a:xfrm>
            <a:off x="5754454" y="2089299"/>
            <a:ext cx="6779092" cy="419100"/>
          </a:xfrm>
          <a:prstGeom prst="rect">
            <a:avLst/>
          </a:prstGeom>
        </p:spPr>
        <p:txBody>
          <a:bodyPr lIns="0" tIns="0" rIns="0" bIns="0" rtlCol="0" anchor="t">
            <a:spAutoFit/>
          </a:bodyPr>
          <a:lstStyle/>
          <a:p>
            <a:pPr algn="ctr">
              <a:lnSpc>
                <a:spcPts val="3210"/>
              </a:lnSpc>
            </a:pPr>
            <a:r>
              <a:rPr lang="en-US" sz="2675" spc="-53">
                <a:solidFill>
                  <a:srgbClr val="040506"/>
                </a:solidFill>
                <a:latin typeface="Arimo Bold" panose="020B0704020202020204"/>
              </a:rPr>
              <a:t>TRƯỜNG ĐẠI HỌC CÔNG NGHIỆP HÀ NỘI</a:t>
            </a:r>
          </a:p>
        </p:txBody>
      </p:sp>
      <p:sp>
        <p:nvSpPr>
          <p:cNvPr id="15" name="TextBox 15"/>
          <p:cNvSpPr txBox="1"/>
          <p:nvPr/>
        </p:nvSpPr>
        <p:spPr>
          <a:xfrm>
            <a:off x="4257293" y="4048956"/>
            <a:ext cx="9773415" cy="1264967"/>
          </a:xfrm>
          <a:prstGeom prst="rect">
            <a:avLst/>
          </a:prstGeom>
        </p:spPr>
        <p:txBody>
          <a:bodyPr lIns="0" tIns="0" rIns="0" bIns="0" rtlCol="0" anchor="t">
            <a:spAutoFit/>
          </a:bodyPr>
          <a:lstStyle/>
          <a:p>
            <a:pPr algn="ctr">
              <a:lnSpc>
                <a:spcPts val="10005"/>
              </a:lnSpc>
            </a:pPr>
            <a:r>
              <a:rPr lang="en-US" sz="7250" spc="101">
                <a:solidFill>
                  <a:srgbClr val="040506"/>
                </a:solidFill>
                <a:latin typeface="Arimo Bold" panose="020B0704020202020204"/>
              </a:rPr>
              <a:t>ĐỒ ÁN TỐT NGHIỆP</a:t>
            </a:r>
          </a:p>
        </p:txBody>
      </p:sp>
      <p:sp>
        <p:nvSpPr>
          <p:cNvPr id="16" name="TextBox 16"/>
          <p:cNvSpPr txBox="1"/>
          <p:nvPr/>
        </p:nvSpPr>
        <p:spPr>
          <a:xfrm>
            <a:off x="5774280" y="3382384"/>
            <a:ext cx="6655959" cy="832513"/>
          </a:xfrm>
          <a:prstGeom prst="rect">
            <a:avLst/>
          </a:prstGeom>
        </p:spPr>
        <p:txBody>
          <a:bodyPr lIns="0" tIns="0" rIns="0" bIns="0" rtlCol="0" anchor="t">
            <a:spAutoFit/>
          </a:bodyPr>
          <a:lstStyle/>
          <a:p>
            <a:pPr algn="ctr">
              <a:lnSpc>
                <a:spcPts val="6610"/>
              </a:lnSpc>
            </a:pPr>
            <a:r>
              <a:rPr lang="en-US" sz="4790" spc="67">
                <a:solidFill>
                  <a:srgbClr val="040506"/>
                </a:solidFill>
                <a:latin typeface="Arimo" panose="020B0604020202020204"/>
              </a:rPr>
              <a:t>BÁO CÁO</a:t>
            </a:r>
          </a:p>
        </p:txBody>
      </p:sp>
      <p:sp>
        <p:nvSpPr>
          <p:cNvPr id="17" name="TextBox 17"/>
          <p:cNvSpPr txBox="1"/>
          <p:nvPr/>
        </p:nvSpPr>
        <p:spPr>
          <a:xfrm>
            <a:off x="4114502" y="5358904"/>
            <a:ext cx="10058995" cy="837986"/>
          </a:xfrm>
          <a:prstGeom prst="rect">
            <a:avLst/>
          </a:prstGeom>
        </p:spPr>
        <p:txBody>
          <a:bodyPr lIns="0" tIns="0" rIns="0" bIns="0" rtlCol="0" anchor="t">
            <a:spAutoFit/>
          </a:bodyPr>
          <a:lstStyle/>
          <a:p>
            <a:pPr algn="ctr">
              <a:lnSpc>
                <a:spcPts val="3440"/>
              </a:lnSpc>
            </a:pPr>
            <a:r>
              <a:rPr lang="en-US" sz="2495" b="1" spc="132" smtClean="0">
                <a:solidFill>
                  <a:srgbClr val="231F20"/>
                </a:solidFill>
                <a:latin typeface="Times New Roman" panose="02020603050405020304" pitchFamily="18" charset="0"/>
                <a:cs typeface="Times New Roman" panose="02020603050405020304" pitchFamily="18" charset="0"/>
              </a:rPr>
              <a:t>XÂY DỰNG TRANG WEB HẸN HÒ DATINGAPP</a:t>
            </a:r>
          </a:p>
          <a:p>
            <a:pPr algn="ctr">
              <a:lnSpc>
                <a:spcPts val="3440"/>
              </a:lnSpc>
            </a:pPr>
            <a:r>
              <a:rPr lang="en-US" sz="2495" b="1" spc="132" smtClean="0">
                <a:solidFill>
                  <a:srgbClr val="231F20"/>
                </a:solidFill>
                <a:latin typeface="Times New Roman" panose="02020603050405020304" pitchFamily="18" charset="0"/>
                <a:cs typeface="Times New Roman" panose="02020603050405020304" pitchFamily="18" charset="0"/>
              </a:rPr>
              <a:t>SỬ DỤNG FRAMEWORK ANGULAR 16 VÀ .NET 8</a:t>
            </a:r>
            <a:endParaRPr lang="en-US" sz="2495" b="1" spc="132">
              <a:solidFill>
                <a:srgbClr val="231F20"/>
              </a:solidFill>
              <a:latin typeface="Times New Roman" panose="02020603050405020304" pitchFamily="18" charset="0"/>
              <a:cs typeface="Times New Roman" panose="02020603050405020304" pitchFamily="18" charset="0"/>
            </a:endParaRPr>
          </a:p>
        </p:txBody>
      </p:sp>
      <p:sp>
        <p:nvSpPr>
          <p:cNvPr id="18" name="TextBox 18"/>
          <p:cNvSpPr txBox="1"/>
          <p:nvPr/>
        </p:nvSpPr>
        <p:spPr>
          <a:xfrm>
            <a:off x="4840802" y="7075919"/>
            <a:ext cx="8606396" cy="1795363"/>
          </a:xfrm>
          <a:prstGeom prst="rect">
            <a:avLst/>
          </a:prstGeom>
        </p:spPr>
        <p:txBody>
          <a:bodyPr lIns="0" tIns="0" rIns="0" bIns="0" rtlCol="0" anchor="t">
            <a:spAutoFit/>
          </a:bodyPr>
          <a:lstStyle/>
          <a:p>
            <a:pPr algn="ctr">
              <a:lnSpc>
                <a:spcPts val="2815"/>
              </a:lnSpc>
            </a:pPr>
            <a:r>
              <a:rPr lang="en-US" sz="2800" spc="108">
                <a:solidFill>
                  <a:srgbClr val="FFFFFF"/>
                </a:solidFill>
                <a:latin typeface="Times New Roman" panose="02020603050405020304" pitchFamily="18" charset="0"/>
                <a:cs typeface="Times New Roman" panose="02020603050405020304" pitchFamily="18" charset="0"/>
              </a:rPr>
              <a:t>Giảng viên hướng dẫn:  </a:t>
            </a:r>
            <a:r>
              <a:rPr lang="en-US" sz="2800" spc="108" smtClean="0">
                <a:solidFill>
                  <a:srgbClr val="FFFFFF"/>
                </a:solidFill>
                <a:latin typeface="Times New Roman" panose="02020603050405020304" pitchFamily="18" charset="0"/>
                <a:cs typeface="Times New Roman" panose="02020603050405020304" pitchFamily="18" charset="0"/>
              </a:rPr>
              <a:t>ThS. Nguyễn Thị Hương Lan</a:t>
            </a:r>
            <a:endParaRPr lang="en-US" sz="2800" spc="108">
              <a:solidFill>
                <a:srgbClr val="FFFFFF"/>
              </a:solidFill>
              <a:latin typeface="Times New Roman" panose="02020603050405020304" pitchFamily="18" charset="0"/>
              <a:cs typeface="Times New Roman" panose="02020603050405020304" pitchFamily="18" charset="0"/>
            </a:endParaRPr>
          </a:p>
          <a:p>
            <a:pPr algn="ctr">
              <a:lnSpc>
                <a:spcPts val="2815"/>
              </a:lnSpc>
            </a:pPr>
            <a:r>
              <a:rPr lang="en-US" sz="2800" spc="108">
                <a:solidFill>
                  <a:srgbClr val="FFFFFF"/>
                </a:solidFill>
                <a:latin typeface="Times New Roman" panose="02020603050405020304" pitchFamily="18" charset="0"/>
                <a:cs typeface="Times New Roman" panose="02020603050405020304" pitchFamily="18" charset="0"/>
              </a:rPr>
              <a:t>Sinh viên thực hiện:  </a:t>
            </a:r>
            <a:r>
              <a:rPr lang="en-US" sz="2800" spc="108" smtClean="0">
                <a:solidFill>
                  <a:srgbClr val="FFFFFF"/>
                </a:solidFill>
                <a:latin typeface="Times New Roman" panose="02020603050405020304" pitchFamily="18" charset="0"/>
                <a:cs typeface="Times New Roman" panose="02020603050405020304" pitchFamily="18" charset="0"/>
              </a:rPr>
              <a:t>Trần Hoàng Đức</a:t>
            </a:r>
            <a:endParaRPr lang="en-US" sz="2800" spc="108">
              <a:solidFill>
                <a:srgbClr val="FFFFFF"/>
              </a:solidFill>
              <a:latin typeface="Times New Roman" panose="02020603050405020304" pitchFamily="18" charset="0"/>
              <a:cs typeface="Times New Roman" panose="02020603050405020304" pitchFamily="18" charset="0"/>
            </a:endParaRPr>
          </a:p>
          <a:p>
            <a:pPr algn="ctr">
              <a:lnSpc>
                <a:spcPts val="2815"/>
              </a:lnSpc>
            </a:pPr>
            <a:r>
              <a:rPr lang="en-US" sz="2800" spc="108">
                <a:solidFill>
                  <a:srgbClr val="FFFFFF"/>
                </a:solidFill>
                <a:latin typeface="Times New Roman" panose="02020603050405020304" pitchFamily="18" charset="0"/>
                <a:cs typeface="Times New Roman" panose="02020603050405020304" pitchFamily="18" charset="0"/>
              </a:rPr>
              <a:t>Mã sinh viên:   </a:t>
            </a:r>
            <a:r>
              <a:rPr lang="en-US" sz="2800" spc="108" smtClean="0">
                <a:solidFill>
                  <a:srgbClr val="FFFFFF"/>
                </a:solidFill>
                <a:latin typeface="Times New Roman" panose="02020603050405020304" pitchFamily="18" charset="0"/>
                <a:cs typeface="Times New Roman" panose="02020603050405020304" pitchFamily="18" charset="0"/>
              </a:rPr>
              <a:t>2020606542</a:t>
            </a:r>
            <a:endParaRPr lang="en-US" sz="2800" spc="108">
              <a:solidFill>
                <a:srgbClr val="FFFFFF"/>
              </a:solidFill>
              <a:latin typeface="Times New Roman" panose="02020603050405020304" pitchFamily="18" charset="0"/>
              <a:cs typeface="Times New Roman" panose="02020603050405020304" pitchFamily="18" charset="0"/>
            </a:endParaRPr>
          </a:p>
          <a:p>
            <a:pPr algn="ctr">
              <a:lnSpc>
                <a:spcPts val="2815"/>
              </a:lnSpc>
            </a:pPr>
            <a:r>
              <a:rPr lang="en-US" sz="2800" spc="108">
                <a:solidFill>
                  <a:srgbClr val="FFFFFF"/>
                </a:solidFill>
                <a:latin typeface="Times New Roman" panose="02020603050405020304" pitchFamily="18" charset="0"/>
                <a:cs typeface="Times New Roman" panose="02020603050405020304" pitchFamily="18" charset="0"/>
              </a:rPr>
              <a:t>Lớp:   Công nghệ thông tin </a:t>
            </a:r>
            <a:r>
              <a:rPr lang="en-US" sz="2800" spc="108" smtClean="0">
                <a:solidFill>
                  <a:srgbClr val="FFFFFF"/>
                </a:solidFill>
                <a:latin typeface="Times New Roman" panose="02020603050405020304" pitchFamily="18" charset="0"/>
                <a:cs typeface="Times New Roman" panose="02020603050405020304" pitchFamily="18" charset="0"/>
              </a:rPr>
              <a:t>5_K15</a:t>
            </a:r>
            <a:endParaRPr lang="en-US" sz="2800" spc="108">
              <a:solidFill>
                <a:srgbClr val="FFFFFF"/>
              </a:solidFill>
              <a:latin typeface="Times New Roman" panose="02020603050405020304" pitchFamily="18" charset="0"/>
              <a:cs typeface="Times New Roman" panose="02020603050405020304" pitchFamily="18" charset="0"/>
            </a:endParaRPr>
          </a:p>
          <a:p>
            <a:pPr algn="ctr">
              <a:lnSpc>
                <a:spcPts val="2815"/>
              </a:lnSpc>
            </a:pPr>
            <a:endParaRPr lang="en-US" sz="2040" spc="108">
              <a:solidFill>
                <a:srgbClr val="FFFFFF"/>
              </a:solidFill>
              <a:latin typeface="Arimo Bold" panose="020B07040202020202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9906792"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686644" y="3898762"/>
            <a:ext cx="7650120" cy="2375177"/>
          </a:xfrm>
          <a:prstGeom prst="rect">
            <a:avLst/>
          </a:prstGeom>
        </p:spPr>
        <p:txBody>
          <a:bodyPr lIns="0" tIns="0" rIns="0" bIns="0" rtlCol="0" anchor="t">
            <a:spAutoFit/>
          </a:bodyPr>
          <a:lstStyle/>
          <a:p>
            <a:pPr algn="l">
              <a:lnSpc>
                <a:spcPts val="9565"/>
              </a:lnSpc>
            </a:pPr>
            <a:r>
              <a:rPr lang="en-US" sz="6930" spc="679">
                <a:solidFill>
                  <a:srgbClr val="231F20"/>
                </a:solidFill>
                <a:latin typeface="Oswald Bold" panose="00000800000000000000"/>
              </a:rPr>
              <a:t>PHẦN 3:</a:t>
            </a:r>
          </a:p>
          <a:p>
            <a:pPr marL="0" lvl="0" indent="0" algn="l">
              <a:lnSpc>
                <a:spcPts val="9565"/>
              </a:lnSpc>
              <a:spcBef>
                <a:spcPct val="0"/>
              </a:spcBef>
            </a:pPr>
            <a:r>
              <a:rPr lang="en-US" sz="6930" spc="679">
                <a:solidFill>
                  <a:srgbClr val="231F20"/>
                </a:solidFill>
                <a:latin typeface="Oswald Bold" panose="00000800000000000000"/>
              </a:rPr>
              <a:t>DEM0 SẢN PHẨM</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9906792"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028700" y="3293924"/>
            <a:ext cx="8801008" cy="3584852"/>
          </a:xfrm>
          <a:prstGeom prst="rect">
            <a:avLst/>
          </a:prstGeom>
        </p:spPr>
        <p:txBody>
          <a:bodyPr lIns="0" tIns="0" rIns="0" bIns="0" rtlCol="0" anchor="t">
            <a:spAutoFit/>
          </a:bodyPr>
          <a:lstStyle/>
          <a:p>
            <a:pPr algn="l">
              <a:lnSpc>
                <a:spcPts val="9565"/>
              </a:lnSpc>
            </a:pPr>
            <a:r>
              <a:rPr lang="en-US" sz="6930" spc="679">
                <a:solidFill>
                  <a:srgbClr val="231F20"/>
                </a:solidFill>
                <a:latin typeface="Oswald Bold" panose="00000800000000000000"/>
              </a:rPr>
              <a:t>PHẦN 4: </a:t>
            </a:r>
          </a:p>
          <a:p>
            <a:pPr marL="0" lvl="0" indent="0" algn="l">
              <a:lnSpc>
                <a:spcPts val="9565"/>
              </a:lnSpc>
              <a:spcBef>
                <a:spcPct val="0"/>
              </a:spcBef>
            </a:pPr>
            <a:r>
              <a:rPr lang="en-US" sz="6930" spc="679">
                <a:solidFill>
                  <a:srgbClr val="231F20"/>
                </a:solidFill>
                <a:latin typeface="Oswald Bold" panose="00000800000000000000"/>
              </a:rPr>
              <a:t>KẾT QUẢ VÀ HƯỚNG PHÁT TRIỂN</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4" name="Freeform 4"/>
          <p:cNvSpPr/>
          <p:nvPr/>
        </p:nvSpPr>
        <p:spPr>
          <a:xfrm>
            <a:off x="-4973001" y="831009"/>
            <a:ext cx="19354610" cy="2258023"/>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chemeClr val="bg2">
              <a:lumMod val="75000"/>
            </a:schemeClr>
          </a:solidFill>
          <a:ln cap="sq">
            <a:noFill/>
            <a:prstDash val="solid"/>
            <a:miter/>
          </a:ln>
        </p:spPr>
      </p:sp>
      <p:grpSp>
        <p:nvGrpSpPr>
          <p:cNvPr id="6" name="Group 6"/>
          <p:cNvGrpSpPr/>
          <p:nvPr/>
        </p:nvGrpSpPr>
        <p:grpSpPr>
          <a:xfrm>
            <a:off x="660936" y="4220823"/>
            <a:ext cx="736150" cy="675105"/>
            <a:chOff x="0" y="-92419"/>
            <a:chExt cx="193883" cy="177805"/>
          </a:xfrm>
        </p:grpSpPr>
        <p:sp>
          <p:nvSpPr>
            <p:cNvPr id="7" name="Freeform 7"/>
            <p:cNvSpPr/>
            <p:nvPr/>
          </p:nvSpPr>
          <p:spPr>
            <a:xfrm>
              <a:off x="0" y="-82217"/>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0" y="-92419"/>
              <a:ext cx="193834" cy="177779"/>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01</a:t>
              </a:r>
            </a:p>
          </p:txBody>
        </p:sp>
      </p:grpSp>
      <p:sp>
        <p:nvSpPr>
          <p:cNvPr id="9" name="TextBox 9"/>
          <p:cNvSpPr txBox="1"/>
          <p:nvPr/>
        </p:nvSpPr>
        <p:spPr>
          <a:xfrm>
            <a:off x="1581893" y="4186928"/>
            <a:ext cx="9455564" cy="1346522"/>
          </a:xfrm>
          <a:prstGeom prst="rect">
            <a:avLst/>
          </a:prstGeom>
        </p:spPr>
        <p:txBody>
          <a:bodyPr wrap="square" lIns="0" tIns="0" rIns="0" bIns="0" rtlCol="0" anchor="t">
            <a:spAutoFit/>
          </a:bodyPr>
          <a:lstStyle/>
          <a:p>
            <a:pPr lvl="0">
              <a:lnSpc>
                <a:spcPts val="3465"/>
              </a:lnSpc>
              <a:spcBef>
                <a:spcPct val="0"/>
              </a:spcBef>
            </a:pPr>
            <a:r>
              <a:rPr lang="en-US" sz="2400" b="1" spc="246" smtClean="0">
                <a:solidFill>
                  <a:srgbClr val="231F20"/>
                </a:solidFill>
                <a:latin typeface="Tahoma" panose="020B0604030504040204" pitchFamily="34" charset="0"/>
                <a:ea typeface="Tahoma" panose="020B0604030504040204" pitchFamily="34" charset="0"/>
                <a:cs typeface="Tahoma" panose="020B0604030504040204" pitchFamily="34" charset="0"/>
              </a:rPr>
              <a:t>Trải nghiệm người dùng</a:t>
            </a:r>
            <a:r>
              <a:rPr lang="vi-VN" sz="2400" b="1" spc="246" smtClean="0">
                <a:solidFill>
                  <a:srgbClr val="231F20"/>
                </a:solidFill>
                <a:latin typeface="Tahoma" panose="020B0604030504040204" pitchFamily="34" charset="0"/>
                <a:ea typeface="Tahoma" panose="020B0604030504040204" pitchFamily="34" charset="0"/>
                <a:cs typeface="Tahoma" panose="020B0604030504040204" pitchFamily="34" charset="0"/>
              </a:rPr>
              <a:t>: </a:t>
            </a:r>
            <a:r>
              <a:rPr lang="vi-VN" sz="2400" spc="246">
                <a:solidFill>
                  <a:srgbClr val="231F20"/>
                </a:solidFill>
                <a:latin typeface="Tahoma" panose="020B0604030504040204" pitchFamily="34" charset="0"/>
                <a:ea typeface="Tahoma" panose="020B0604030504040204" pitchFamily="34" charset="0"/>
                <a:cs typeface="Tahoma" panose="020B0604030504040204" pitchFamily="34" charset="0"/>
              </a:rPr>
              <a:t>Cung cấp trải nghiệm người dùng mượt mà và thân thiện, từ giao diện đến chức năng tìm kiếm và ghép đôi.</a:t>
            </a:r>
            <a:endParaRPr lang="en-US" sz="2400" spc="246">
              <a:solidFill>
                <a:srgbClr val="231F20"/>
              </a:solidFill>
              <a:latin typeface="Tahoma" panose="020B0604030504040204" pitchFamily="34" charset="0"/>
              <a:ea typeface="Tahoma" panose="020B0604030504040204" pitchFamily="34" charset="0"/>
              <a:cs typeface="Tahoma" panose="020B0604030504040204" pitchFamily="34" charset="0"/>
            </a:endParaRPr>
          </a:p>
        </p:txBody>
      </p:sp>
      <p:grpSp>
        <p:nvGrpSpPr>
          <p:cNvPr id="10" name="Group 10"/>
          <p:cNvGrpSpPr/>
          <p:nvPr/>
        </p:nvGrpSpPr>
        <p:grpSpPr>
          <a:xfrm>
            <a:off x="14406502" y="3697753"/>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11814108" y="3721171"/>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4381609" y="6291511"/>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2711197" y="4571727"/>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60"/>
                </a:lnSpc>
              </a:pPr>
              <a:endParaRPr/>
            </a:p>
          </p:txBody>
        </p:sp>
      </p:grpSp>
      <p:grpSp>
        <p:nvGrpSpPr>
          <p:cNvPr id="19" name="Group 19"/>
          <p:cNvGrpSpPr/>
          <p:nvPr/>
        </p:nvGrpSpPr>
        <p:grpSpPr>
          <a:xfrm>
            <a:off x="15302560" y="7198729"/>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60"/>
                </a:lnSpc>
              </a:pPr>
              <a:endParaRPr/>
            </a:p>
          </p:txBody>
        </p:sp>
      </p:grpSp>
      <p:grpSp>
        <p:nvGrpSpPr>
          <p:cNvPr id="22" name="Group 22"/>
          <p:cNvGrpSpPr/>
          <p:nvPr/>
        </p:nvGrpSpPr>
        <p:grpSpPr>
          <a:xfrm>
            <a:off x="15280477" y="4571727"/>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60"/>
                </a:lnSpc>
              </a:pPr>
              <a:endParaRPr/>
            </a:p>
          </p:txBody>
        </p:sp>
      </p:grpSp>
      <p:sp>
        <p:nvSpPr>
          <p:cNvPr id="25" name="Freeform 25"/>
          <p:cNvSpPr/>
          <p:nvPr/>
        </p:nvSpPr>
        <p:spPr>
          <a:xfrm>
            <a:off x="12968277" y="4851676"/>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6" name="Freeform 26"/>
          <p:cNvSpPr/>
          <p:nvPr/>
        </p:nvSpPr>
        <p:spPr>
          <a:xfrm>
            <a:off x="15612343" y="4860189"/>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7" name="TextBox 27"/>
          <p:cNvSpPr txBox="1"/>
          <p:nvPr/>
        </p:nvSpPr>
        <p:spPr>
          <a:xfrm>
            <a:off x="1663813" y="1716079"/>
            <a:ext cx="9308329" cy="824966"/>
          </a:xfrm>
          <a:prstGeom prst="rect">
            <a:avLst/>
          </a:prstGeom>
        </p:spPr>
        <p:txBody>
          <a:bodyPr lIns="0" tIns="0" rIns="0" bIns="0" rtlCol="0" anchor="t">
            <a:spAutoFit/>
          </a:bodyPr>
          <a:lstStyle/>
          <a:p>
            <a:pPr algn="ctr">
              <a:lnSpc>
                <a:spcPts val="6550"/>
              </a:lnSpc>
              <a:spcBef>
                <a:spcPct val="0"/>
              </a:spcBef>
            </a:pPr>
            <a:r>
              <a:rPr lang="en-US" sz="4745" spc="37">
                <a:solidFill>
                  <a:srgbClr val="FFFFFF"/>
                </a:solidFill>
                <a:latin typeface="Arimo Bold" panose="020B0704020202020204"/>
              </a:rPr>
              <a:t>1. KẾT QUẢ ĐẠT ĐƯỢC</a:t>
            </a:r>
          </a:p>
        </p:txBody>
      </p:sp>
      <p:grpSp>
        <p:nvGrpSpPr>
          <p:cNvPr id="28" name="Group 28"/>
          <p:cNvGrpSpPr/>
          <p:nvPr/>
        </p:nvGrpSpPr>
        <p:grpSpPr>
          <a:xfrm>
            <a:off x="1004881" y="3019610"/>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60"/>
                </a:lnSpc>
                <a:spcBef>
                  <a:spcPct val="0"/>
                </a:spcBef>
              </a:pPr>
              <a:endParaRPr/>
            </a:p>
          </p:txBody>
        </p:sp>
      </p:grpSp>
      <p:grpSp>
        <p:nvGrpSpPr>
          <p:cNvPr id="31" name="Group 31"/>
          <p:cNvGrpSpPr/>
          <p:nvPr/>
        </p:nvGrpSpPr>
        <p:grpSpPr>
          <a:xfrm>
            <a:off x="660936" y="5730661"/>
            <a:ext cx="736150" cy="66282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3" name="TextBox 33"/>
            <p:cNvSpPr txBox="1"/>
            <p:nvPr/>
          </p:nvSpPr>
          <p:spPr>
            <a:xfrm>
              <a:off x="0" y="3679"/>
              <a:ext cx="193834" cy="170755"/>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02</a:t>
              </a:r>
            </a:p>
          </p:txBody>
        </p:sp>
      </p:grpSp>
      <p:sp>
        <p:nvSpPr>
          <p:cNvPr id="34" name="TextBox 34"/>
          <p:cNvSpPr txBox="1"/>
          <p:nvPr/>
        </p:nvSpPr>
        <p:spPr>
          <a:xfrm>
            <a:off x="1555503" y="5692561"/>
            <a:ext cx="9416639" cy="1346522"/>
          </a:xfrm>
          <a:prstGeom prst="rect">
            <a:avLst/>
          </a:prstGeom>
        </p:spPr>
        <p:txBody>
          <a:bodyPr wrap="square" lIns="0" tIns="0" rIns="0" bIns="0" rtlCol="0" anchor="t">
            <a:spAutoFit/>
          </a:bodyPr>
          <a:lstStyle/>
          <a:p>
            <a:pPr lvl="0">
              <a:lnSpc>
                <a:spcPts val="3465"/>
              </a:lnSpc>
              <a:spcBef>
                <a:spcPct val="0"/>
              </a:spcBef>
            </a:pPr>
            <a:r>
              <a:rPr lang="vi-VN" sz="2400" b="1" spc="246" smtClean="0">
                <a:solidFill>
                  <a:srgbClr val="231F20"/>
                </a:solidFill>
                <a:latin typeface="Tahoma" panose="020B0604030504040204" pitchFamily="34" charset="0"/>
                <a:ea typeface="Tahoma" panose="020B0604030504040204" pitchFamily="34" charset="0"/>
                <a:cs typeface="Tahoma" panose="020B0604030504040204" pitchFamily="34" charset="0"/>
              </a:rPr>
              <a:t>Kết nối </a:t>
            </a:r>
            <a:r>
              <a:rPr lang="vi-VN" sz="2400" b="1" spc="246">
                <a:solidFill>
                  <a:srgbClr val="231F20"/>
                </a:solidFill>
                <a:latin typeface="Tahoma" panose="020B0604030504040204" pitchFamily="34" charset="0"/>
                <a:ea typeface="Tahoma" panose="020B0604030504040204" pitchFamily="34" charset="0"/>
                <a:cs typeface="Tahoma" panose="020B0604030504040204" pitchFamily="34" charset="0"/>
              </a:rPr>
              <a:t>con người: </a:t>
            </a:r>
            <a:r>
              <a:rPr lang="vi-VN" sz="2400" spc="246">
                <a:solidFill>
                  <a:srgbClr val="231F20"/>
                </a:solidFill>
                <a:latin typeface="Tahoma" panose="020B0604030504040204" pitchFamily="34" charset="0"/>
                <a:ea typeface="Tahoma" panose="020B0604030504040204" pitchFamily="34" charset="0"/>
                <a:cs typeface="Tahoma" panose="020B0604030504040204" pitchFamily="34" charset="0"/>
              </a:rPr>
              <a:t>Tạo ra một nền tảng giúp kết nối mọi người, hỗ trợ họ tìm kiếm mối quan hệ </a:t>
            </a:r>
            <a:r>
              <a:rPr lang="vi-VN" sz="2400" spc="246">
                <a:solidFill>
                  <a:srgbClr val="231F20"/>
                </a:solidFill>
                <a:latin typeface="Tahoma" panose="020B0604030504040204" pitchFamily="34" charset="0"/>
                <a:ea typeface="Tahoma" panose="020B0604030504040204" pitchFamily="34" charset="0"/>
                <a:cs typeface="Tahoma" panose="020B0604030504040204" pitchFamily="34" charset="0"/>
              </a:rPr>
              <a:t>lãng </a:t>
            </a:r>
            <a:r>
              <a:rPr lang="vi-VN" sz="2400" spc="246" smtClean="0">
                <a:solidFill>
                  <a:srgbClr val="231F20"/>
                </a:solidFill>
                <a:latin typeface="Tahoma" panose="020B0604030504040204" pitchFamily="34" charset="0"/>
                <a:ea typeface="Tahoma" panose="020B0604030504040204" pitchFamily="34" charset="0"/>
                <a:cs typeface="Tahoma" panose="020B0604030504040204" pitchFamily="34" charset="0"/>
              </a:rPr>
              <a:t>mạn</a:t>
            </a:r>
            <a:r>
              <a:rPr lang="vi-VN" sz="2400" spc="246">
                <a:solidFill>
                  <a:srgbClr val="231F20"/>
                </a:solidFill>
                <a:latin typeface="Tahoma" panose="020B0604030504040204" pitchFamily="34" charset="0"/>
                <a:ea typeface="Tahoma" panose="020B0604030504040204" pitchFamily="34" charset="0"/>
                <a:cs typeface="Tahoma" panose="020B0604030504040204" pitchFamily="34" charset="0"/>
              </a:rPr>
              <a:t>, tình bạn hoặc các kết nối xã hội khác</a:t>
            </a:r>
            <a:r>
              <a:rPr lang="vi-VN" sz="2400" spc="246">
                <a:solidFill>
                  <a:srgbClr val="231F20"/>
                </a:solidFill>
                <a:latin typeface="Tahoma" panose="020B0604030504040204" pitchFamily="34" charset="0"/>
                <a:ea typeface="Tahoma" panose="020B0604030504040204" pitchFamily="34" charset="0"/>
                <a:cs typeface="Tahoma" panose="020B0604030504040204" pitchFamily="34" charset="0"/>
              </a:rPr>
              <a:t>.</a:t>
            </a:r>
            <a:r>
              <a:rPr lang="en-US" sz="2400" spc="246" smtClean="0">
                <a:solidFill>
                  <a:srgbClr val="231F20"/>
                </a:solidFill>
                <a:latin typeface="Tahoma" panose="020B0604030504040204" pitchFamily="34" charset="0"/>
                <a:ea typeface="Tahoma" panose="020B0604030504040204" pitchFamily="34" charset="0"/>
                <a:cs typeface="Tahoma" panose="020B0604030504040204" pitchFamily="34" charset="0"/>
              </a:rPr>
              <a:t>.</a:t>
            </a:r>
            <a:endParaRPr lang="en-US" sz="2400" spc="246">
              <a:solidFill>
                <a:srgbClr val="231F20"/>
              </a:solidFill>
              <a:latin typeface="Tahoma" panose="020B0604030504040204" pitchFamily="34" charset="0"/>
              <a:ea typeface="Tahoma" panose="020B0604030504040204" pitchFamily="34" charset="0"/>
              <a:cs typeface="Tahoma" panose="020B0604030504040204" pitchFamily="34" charset="0"/>
            </a:endParaRPr>
          </a:p>
        </p:txBody>
      </p:sp>
      <p:grpSp>
        <p:nvGrpSpPr>
          <p:cNvPr id="35" name="Group 35"/>
          <p:cNvGrpSpPr/>
          <p:nvPr/>
        </p:nvGrpSpPr>
        <p:grpSpPr>
          <a:xfrm>
            <a:off x="679245" y="7305778"/>
            <a:ext cx="682626" cy="662821"/>
            <a:chOff x="0" y="0"/>
            <a:chExt cx="179786" cy="174570"/>
          </a:xfrm>
        </p:grpSpPr>
        <p:sp>
          <p:nvSpPr>
            <p:cNvPr id="36" name="Freeform 36"/>
            <p:cNvSpPr/>
            <p:nvPr/>
          </p:nvSpPr>
          <p:spPr>
            <a:xfrm>
              <a:off x="0" y="0"/>
              <a:ext cx="179727" cy="174570"/>
            </a:xfrm>
            <a:custGeom>
              <a:avLst/>
              <a:gdLst/>
              <a:ahLst/>
              <a:cxnLst/>
              <a:rect l="l" t="t" r="r" b="b"/>
              <a:pathLst>
                <a:path w="179727" h="174570">
                  <a:moveTo>
                    <a:pt x="87285" y="0"/>
                  </a:moveTo>
                  <a:lnTo>
                    <a:pt x="92442" y="0"/>
                  </a:lnTo>
                  <a:cubicBezTo>
                    <a:pt x="115592" y="0"/>
                    <a:pt x="137793" y="9196"/>
                    <a:pt x="154162" y="25565"/>
                  </a:cubicBezTo>
                  <a:cubicBezTo>
                    <a:pt x="170531" y="41934"/>
                    <a:pt x="179727" y="64136"/>
                    <a:pt x="179727" y="87285"/>
                  </a:cubicBezTo>
                  <a:lnTo>
                    <a:pt x="179727" y="87285"/>
                  </a:lnTo>
                  <a:cubicBezTo>
                    <a:pt x="179727" y="110434"/>
                    <a:pt x="170531" y="132636"/>
                    <a:pt x="154162" y="149005"/>
                  </a:cubicBezTo>
                  <a:cubicBezTo>
                    <a:pt x="137793" y="165374"/>
                    <a:pt x="115592" y="174570"/>
                    <a:pt x="92442" y="174570"/>
                  </a:cubicBezTo>
                  <a:lnTo>
                    <a:pt x="87285" y="174570"/>
                  </a:lnTo>
                  <a:cubicBezTo>
                    <a:pt x="64136" y="174570"/>
                    <a:pt x="41934" y="165374"/>
                    <a:pt x="25565" y="149005"/>
                  </a:cubicBezTo>
                  <a:cubicBezTo>
                    <a:pt x="9196" y="132636"/>
                    <a:pt x="0" y="110434"/>
                    <a:pt x="0" y="87285"/>
                  </a:cubicBezTo>
                  <a:lnTo>
                    <a:pt x="0" y="87285"/>
                  </a:lnTo>
                  <a:cubicBezTo>
                    <a:pt x="0" y="64136"/>
                    <a:pt x="9196" y="41934"/>
                    <a:pt x="25565" y="25565"/>
                  </a:cubicBezTo>
                  <a:cubicBezTo>
                    <a:pt x="41934" y="9196"/>
                    <a:pt x="64136" y="0"/>
                    <a:pt x="87285" y="0"/>
                  </a:cubicBezTo>
                  <a:close/>
                </a:path>
              </a:pathLst>
            </a:custGeom>
            <a:solidFill>
              <a:srgbClr val="1A1A1A"/>
            </a:solidFill>
          </p:spPr>
        </p:sp>
        <p:sp>
          <p:nvSpPr>
            <p:cNvPr id="37" name="TextBox 37"/>
            <p:cNvSpPr txBox="1"/>
            <p:nvPr/>
          </p:nvSpPr>
          <p:spPr>
            <a:xfrm>
              <a:off x="0" y="0"/>
              <a:ext cx="179786" cy="174434"/>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03</a:t>
              </a:r>
            </a:p>
          </p:txBody>
        </p:sp>
      </p:grpSp>
      <p:sp>
        <p:nvSpPr>
          <p:cNvPr id="38" name="TextBox 38"/>
          <p:cNvSpPr txBox="1"/>
          <p:nvPr/>
        </p:nvSpPr>
        <p:spPr>
          <a:xfrm>
            <a:off x="1518029" y="7222294"/>
            <a:ext cx="10484831" cy="2693045"/>
          </a:xfrm>
          <a:prstGeom prst="rect">
            <a:avLst/>
          </a:prstGeom>
        </p:spPr>
        <p:txBody>
          <a:bodyPr lIns="0" tIns="0" rIns="0" bIns="0" rtlCol="0" anchor="t">
            <a:spAutoFit/>
          </a:bodyPr>
          <a:lstStyle/>
          <a:p>
            <a:pPr lvl="0">
              <a:lnSpc>
                <a:spcPts val="3465"/>
              </a:lnSpc>
              <a:spcBef>
                <a:spcPct val="0"/>
              </a:spcBef>
            </a:pPr>
            <a:r>
              <a:rPr lang="en-US" sz="2510" spc="246">
                <a:solidFill>
                  <a:srgbClr val="231F20"/>
                </a:solidFill>
                <a:latin typeface="Tahoma" panose="020B0604030504040204" pitchFamily="34" charset="0"/>
                <a:ea typeface="Tahoma" panose="020B0604030504040204" pitchFamily="34" charset="0"/>
                <a:cs typeface="Tahoma" panose="020B0604030504040204" pitchFamily="34" charset="0"/>
              </a:rPr>
              <a:t>Xây dựng một </a:t>
            </a:r>
            <a:r>
              <a:rPr lang="en-US" sz="2510" spc="246" smtClean="0">
                <a:solidFill>
                  <a:srgbClr val="231F20"/>
                </a:solidFill>
                <a:latin typeface="Tahoma" panose="020B0604030504040204" pitchFamily="34" charset="0"/>
                <a:ea typeface="Tahoma" panose="020B0604030504040204" pitchFamily="34" charset="0"/>
                <a:cs typeface="Tahoma" panose="020B0604030504040204" pitchFamily="34" charset="0"/>
              </a:rPr>
              <a:t>trang web hẹn hò hoàn thiện với các chức năng như ghép đôi, đề xuất, tìm kiếm, đăng bài… Các chức năng đều hướng tới mục đích g</a:t>
            </a:r>
            <a:r>
              <a:rPr lang="vi-VN" sz="2510" spc="246" smtClean="0">
                <a:solidFill>
                  <a:srgbClr val="231F20"/>
                </a:solidFill>
                <a:latin typeface="Tahoma" panose="020B0604030504040204" pitchFamily="34" charset="0"/>
                <a:ea typeface="Tahoma" panose="020B0604030504040204" pitchFamily="34" charset="0"/>
                <a:cs typeface="Tahoma" panose="020B0604030504040204" pitchFamily="34" charset="0"/>
              </a:rPr>
              <a:t>iúp </a:t>
            </a:r>
            <a:r>
              <a:rPr lang="vi-VN" sz="2510" spc="246">
                <a:solidFill>
                  <a:srgbClr val="231F20"/>
                </a:solidFill>
                <a:latin typeface="Tahoma" panose="020B0604030504040204" pitchFamily="34" charset="0"/>
                <a:ea typeface="Tahoma" panose="020B0604030504040204" pitchFamily="34" charset="0"/>
                <a:cs typeface="Tahoma" panose="020B0604030504040204" pitchFamily="34" charset="0"/>
              </a:rPr>
              <a:t>giảm thiểu cảm giác cô đơn và tăng cường hạnh phúc cá nhân bằng cách tạo điều kiện cho người dùng tìm được người bạn đồng hành phù hợp.</a:t>
            </a:r>
            <a:endParaRPr lang="en-US" sz="2510" spc="246">
              <a:solidFill>
                <a:srgbClr val="231F20"/>
              </a:solidFill>
              <a:latin typeface="Tahoma" panose="020B0604030504040204" pitchFamily="34" charset="0"/>
              <a:ea typeface="Tahoma" panose="020B0604030504040204" pitchFamily="34" charset="0"/>
              <a:cs typeface="Tahoma" panose="020B0604030504040204" pitchFamily="34" charset="0"/>
            </a:endParaRP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chemeClr val="bg2">
                <a:lumMod val="75000"/>
              </a:schemeClr>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5612343" y="7487018"/>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4" name="Freeform 4"/>
          <p:cNvSpPr/>
          <p:nvPr/>
        </p:nvSpPr>
        <p:spPr>
          <a:xfrm>
            <a:off x="-4800600" y="844978"/>
            <a:ext cx="19354610" cy="2258023"/>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chemeClr val="bg2">
              <a:lumMod val="75000"/>
            </a:schemeClr>
          </a:solidFill>
          <a:ln cap="sq">
            <a:noFill/>
            <a:prstDash val="solid"/>
            <a:miter/>
          </a:ln>
        </p:spPr>
      </p:sp>
      <p:grpSp>
        <p:nvGrpSpPr>
          <p:cNvPr id="6" name="Group 6"/>
          <p:cNvGrpSpPr/>
          <p:nvPr/>
        </p:nvGrpSpPr>
        <p:grpSpPr>
          <a:xfrm>
            <a:off x="660936" y="4451881"/>
            <a:ext cx="10098864" cy="847487"/>
            <a:chOff x="0" y="-38100"/>
            <a:chExt cx="13465152" cy="1129983"/>
          </a:xfrm>
        </p:grpSpPr>
        <p:grpSp>
          <p:nvGrpSpPr>
            <p:cNvPr id="7" name="Group 7"/>
            <p:cNvGrpSpPr/>
            <p:nvPr/>
          </p:nvGrpSpPr>
          <p:grpSpPr>
            <a:xfrm>
              <a:off x="0" y="72589"/>
              <a:ext cx="981534" cy="897598"/>
              <a:chOff x="0" y="-9700"/>
              <a:chExt cx="193883" cy="177303"/>
            </a:xfrm>
          </p:grpSpPr>
          <p:sp>
            <p:nvSpPr>
              <p:cNvPr id="8" name="Freeform 8"/>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9" name="TextBox 9"/>
              <p:cNvSpPr txBox="1"/>
              <p:nvPr/>
            </p:nvSpPr>
            <p:spPr>
              <a:xfrm>
                <a:off x="0" y="-9700"/>
                <a:ext cx="193834" cy="177277"/>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01</a:t>
                </a:r>
              </a:p>
            </p:txBody>
          </p:sp>
        </p:grpSp>
        <p:sp>
          <p:nvSpPr>
            <p:cNvPr id="10" name="TextBox 10"/>
            <p:cNvSpPr txBox="1"/>
            <p:nvPr/>
          </p:nvSpPr>
          <p:spPr>
            <a:xfrm>
              <a:off x="1192755" y="-38100"/>
              <a:ext cx="12272397" cy="1129983"/>
            </a:xfrm>
            <a:prstGeom prst="rect">
              <a:avLst/>
            </a:prstGeom>
          </p:spPr>
          <p:txBody>
            <a:bodyPr lIns="0" tIns="0" rIns="0" bIns="0" rtlCol="0" anchor="t">
              <a:spAutoFit/>
            </a:bodyPr>
            <a:lstStyle/>
            <a:p>
              <a:pPr marL="0" lvl="0" indent="0" algn="l">
                <a:lnSpc>
                  <a:spcPts val="3465"/>
                </a:lnSpc>
                <a:spcBef>
                  <a:spcPct val="0"/>
                </a:spcBef>
              </a:pPr>
              <a:r>
                <a:rPr lang="en-US" sz="2510" spc="246">
                  <a:solidFill>
                    <a:srgbClr val="231F20"/>
                  </a:solidFill>
                  <a:latin typeface="Tahoma" panose="020B0604030504040204" pitchFamily="34" charset="0"/>
                  <a:ea typeface="Tahoma" panose="020B0604030504040204" pitchFamily="34" charset="0"/>
                  <a:cs typeface="Tahoma" panose="020B0604030504040204" pitchFamily="34" charset="0"/>
                </a:rPr>
                <a:t>Tiếp tục hoàn thiện các tính năng mở rộng phần mềm nhằm cải tiến và nâng cấp chương trình</a:t>
              </a:r>
            </a:p>
          </p:txBody>
        </p:sp>
      </p:grpSp>
      <p:sp>
        <p:nvSpPr>
          <p:cNvPr id="11" name="TextBox 11"/>
          <p:cNvSpPr txBox="1"/>
          <p:nvPr/>
        </p:nvSpPr>
        <p:spPr>
          <a:xfrm>
            <a:off x="1663813" y="1716079"/>
            <a:ext cx="9308329" cy="824966"/>
          </a:xfrm>
          <a:prstGeom prst="rect">
            <a:avLst/>
          </a:prstGeom>
        </p:spPr>
        <p:txBody>
          <a:bodyPr lIns="0" tIns="0" rIns="0" bIns="0" rtlCol="0" anchor="t">
            <a:spAutoFit/>
          </a:bodyPr>
          <a:lstStyle/>
          <a:p>
            <a:pPr algn="ctr">
              <a:lnSpc>
                <a:spcPts val="6550"/>
              </a:lnSpc>
              <a:spcBef>
                <a:spcPct val="0"/>
              </a:spcBef>
            </a:pPr>
            <a:r>
              <a:rPr lang="en-US" sz="4745" spc="37">
                <a:solidFill>
                  <a:srgbClr val="FFFFFF"/>
                </a:solidFill>
                <a:latin typeface="Arimo Bold" panose="020B0704020202020204"/>
              </a:rPr>
              <a:t>2. HƯỚNG PHÁT TRIỂN</a:t>
            </a:r>
          </a:p>
        </p:txBody>
      </p:sp>
      <p:grpSp>
        <p:nvGrpSpPr>
          <p:cNvPr id="12" name="Group 12"/>
          <p:cNvGrpSpPr/>
          <p:nvPr/>
        </p:nvGrpSpPr>
        <p:grpSpPr>
          <a:xfrm>
            <a:off x="1028918" y="3037668"/>
            <a:ext cx="5689104" cy="275488"/>
            <a:chOff x="0" y="0"/>
            <a:chExt cx="4519796" cy="218865"/>
          </a:xfrm>
        </p:grpSpPr>
        <p:sp>
          <p:nvSpPr>
            <p:cNvPr id="13" name="Freeform 13"/>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14" name="TextBox 14"/>
            <p:cNvSpPr txBox="1"/>
            <p:nvPr/>
          </p:nvSpPr>
          <p:spPr>
            <a:xfrm>
              <a:off x="101600" y="-19050"/>
              <a:ext cx="4316596" cy="237915"/>
            </a:xfrm>
            <a:prstGeom prst="rect">
              <a:avLst/>
            </a:prstGeom>
          </p:spPr>
          <p:txBody>
            <a:bodyPr lIns="50800" tIns="50800" rIns="50800" bIns="50800" rtlCol="0" anchor="ctr"/>
            <a:lstStyle/>
            <a:p>
              <a:pPr marL="0" lvl="0" indent="0" algn="ctr">
                <a:lnSpc>
                  <a:spcPts val="2860"/>
                </a:lnSpc>
                <a:spcBef>
                  <a:spcPct val="0"/>
                </a:spcBef>
              </a:pPr>
              <a:endParaRPr/>
            </a:p>
          </p:txBody>
        </p:sp>
      </p:grpSp>
      <p:grpSp>
        <p:nvGrpSpPr>
          <p:cNvPr id="15" name="Group 15"/>
          <p:cNvGrpSpPr/>
          <p:nvPr/>
        </p:nvGrpSpPr>
        <p:grpSpPr>
          <a:xfrm>
            <a:off x="660936" y="5806106"/>
            <a:ext cx="9926827" cy="684410"/>
            <a:chOff x="0" y="-28785"/>
            <a:chExt cx="13235769" cy="912546"/>
          </a:xfrm>
        </p:grpSpPr>
        <p:grpSp>
          <p:nvGrpSpPr>
            <p:cNvPr id="16" name="Group 16"/>
            <p:cNvGrpSpPr/>
            <p:nvPr/>
          </p:nvGrpSpPr>
          <p:grpSpPr>
            <a:xfrm>
              <a:off x="0" y="-28785"/>
              <a:ext cx="981534" cy="912546"/>
              <a:chOff x="0" y="-5686"/>
              <a:chExt cx="193883" cy="180256"/>
            </a:xfrm>
          </p:grpSpPr>
          <p:sp>
            <p:nvSpPr>
              <p:cNvPr id="17" name="Freeform 17"/>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18" name="TextBox 18"/>
              <p:cNvSpPr txBox="1"/>
              <p:nvPr/>
            </p:nvSpPr>
            <p:spPr>
              <a:xfrm>
                <a:off x="0" y="-5686"/>
                <a:ext cx="193834" cy="180120"/>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02</a:t>
                </a:r>
              </a:p>
            </p:txBody>
          </p:sp>
        </p:grpSp>
        <p:sp>
          <p:nvSpPr>
            <p:cNvPr id="19" name="TextBox 19"/>
            <p:cNvSpPr txBox="1"/>
            <p:nvPr/>
          </p:nvSpPr>
          <p:spPr>
            <a:xfrm>
              <a:off x="1192755" y="149939"/>
              <a:ext cx="12043014" cy="545783"/>
            </a:xfrm>
            <a:prstGeom prst="rect">
              <a:avLst/>
            </a:prstGeom>
          </p:spPr>
          <p:txBody>
            <a:bodyPr lIns="0" tIns="0" rIns="0" bIns="0" rtlCol="0" anchor="t">
              <a:spAutoFit/>
            </a:bodyPr>
            <a:lstStyle/>
            <a:p>
              <a:pPr marL="0" lvl="0" indent="0" algn="l">
                <a:lnSpc>
                  <a:spcPts val="3465"/>
                </a:lnSpc>
                <a:spcBef>
                  <a:spcPct val="0"/>
                </a:spcBef>
              </a:pPr>
              <a:r>
                <a:rPr lang="en-US" sz="2510" spc="246">
                  <a:solidFill>
                    <a:srgbClr val="231F20"/>
                  </a:solidFill>
                  <a:latin typeface="Tahoma" panose="020B0604030504040204" pitchFamily="34" charset="0"/>
                  <a:ea typeface="Tahoma" panose="020B0604030504040204" pitchFamily="34" charset="0"/>
                  <a:cs typeface="Tahoma" panose="020B0604030504040204" pitchFamily="34" charset="0"/>
                </a:rPr>
                <a:t>Tích hợp Single Sign On như facebook, gmail…</a:t>
              </a:r>
            </a:p>
          </p:txBody>
        </p:sp>
      </p:grpSp>
      <p:grpSp>
        <p:nvGrpSpPr>
          <p:cNvPr id="20" name="Group 20"/>
          <p:cNvGrpSpPr/>
          <p:nvPr/>
        </p:nvGrpSpPr>
        <p:grpSpPr>
          <a:xfrm>
            <a:off x="660936" y="6942010"/>
            <a:ext cx="9056308" cy="1086970"/>
            <a:chOff x="0" y="-102445"/>
            <a:chExt cx="12075077" cy="1449293"/>
          </a:xfrm>
        </p:grpSpPr>
        <p:grpSp>
          <p:nvGrpSpPr>
            <p:cNvPr id="21" name="Group 21"/>
            <p:cNvGrpSpPr/>
            <p:nvPr/>
          </p:nvGrpSpPr>
          <p:grpSpPr>
            <a:xfrm>
              <a:off x="0" y="-102445"/>
              <a:ext cx="910168" cy="986206"/>
              <a:chOff x="0" y="-20236"/>
              <a:chExt cx="179786" cy="194806"/>
            </a:xfrm>
          </p:grpSpPr>
          <p:sp>
            <p:nvSpPr>
              <p:cNvPr id="22" name="Freeform 22"/>
              <p:cNvSpPr/>
              <p:nvPr/>
            </p:nvSpPr>
            <p:spPr>
              <a:xfrm>
                <a:off x="0" y="0"/>
                <a:ext cx="179727" cy="174570"/>
              </a:xfrm>
              <a:custGeom>
                <a:avLst/>
                <a:gdLst/>
                <a:ahLst/>
                <a:cxnLst/>
                <a:rect l="l" t="t" r="r" b="b"/>
                <a:pathLst>
                  <a:path w="179727" h="174570">
                    <a:moveTo>
                      <a:pt x="87285" y="0"/>
                    </a:moveTo>
                    <a:lnTo>
                      <a:pt x="92442" y="0"/>
                    </a:lnTo>
                    <a:cubicBezTo>
                      <a:pt x="115592" y="0"/>
                      <a:pt x="137793" y="9196"/>
                      <a:pt x="154162" y="25565"/>
                    </a:cubicBezTo>
                    <a:cubicBezTo>
                      <a:pt x="170531" y="41934"/>
                      <a:pt x="179727" y="64136"/>
                      <a:pt x="179727" y="87285"/>
                    </a:cubicBezTo>
                    <a:lnTo>
                      <a:pt x="179727" y="87285"/>
                    </a:lnTo>
                    <a:cubicBezTo>
                      <a:pt x="179727" y="110434"/>
                      <a:pt x="170531" y="132636"/>
                      <a:pt x="154162" y="149005"/>
                    </a:cubicBezTo>
                    <a:cubicBezTo>
                      <a:pt x="137793" y="165374"/>
                      <a:pt x="115592" y="174570"/>
                      <a:pt x="92442" y="174570"/>
                    </a:cubicBezTo>
                    <a:lnTo>
                      <a:pt x="87285" y="174570"/>
                    </a:lnTo>
                    <a:cubicBezTo>
                      <a:pt x="64136" y="174570"/>
                      <a:pt x="41934" y="165374"/>
                      <a:pt x="25565" y="149005"/>
                    </a:cubicBezTo>
                    <a:cubicBezTo>
                      <a:pt x="9196" y="132636"/>
                      <a:pt x="0" y="110434"/>
                      <a:pt x="0" y="87285"/>
                    </a:cubicBezTo>
                    <a:lnTo>
                      <a:pt x="0" y="87285"/>
                    </a:lnTo>
                    <a:cubicBezTo>
                      <a:pt x="0" y="64136"/>
                      <a:pt x="9196" y="41934"/>
                      <a:pt x="25565" y="25565"/>
                    </a:cubicBezTo>
                    <a:cubicBezTo>
                      <a:pt x="41934" y="9196"/>
                      <a:pt x="64136" y="0"/>
                      <a:pt x="87285" y="0"/>
                    </a:cubicBezTo>
                    <a:close/>
                  </a:path>
                </a:pathLst>
              </a:custGeom>
              <a:solidFill>
                <a:srgbClr val="1A1A1A"/>
              </a:solidFill>
            </p:spPr>
          </p:sp>
          <p:sp>
            <p:nvSpPr>
              <p:cNvPr id="23" name="TextBox 23"/>
              <p:cNvSpPr txBox="1"/>
              <p:nvPr/>
            </p:nvSpPr>
            <p:spPr>
              <a:xfrm>
                <a:off x="0" y="-20236"/>
                <a:ext cx="179786" cy="194670"/>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03</a:t>
                </a:r>
              </a:p>
            </p:txBody>
          </p:sp>
        </p:grpSp>
        <p:sp>
          <p:nvSpPr>
            <p:cNvPr id="24" name="TextBox 24"/>
            <p:cNvSpPr txBox="1"/>
            <p:nvPr/>
          </p:nvSpPr>
          <p:spPr>
            <a:xfrm>
              <a:off x="1192755" y="149939"/>
              <a:ext cx="10882322" cy="1196909"/>
            </a:xfrm>
            <a:prstGeom prst="rect">
              <a:avLst/>
            </a:prstGeom>
          </p:spPr>
          <p:txBody>
            <a:bodyPr lIns="0" tIns="0" rIns="0" bIns="0" rtlCol="0" anchor="t">
              <a:spAutoFit/>
            </a:bodyPr>
            <a:lstStyle/>
            <a:p>
              <a:pPr marL="0" lvl="0" indent="0" algn="l">
                <a:lnSpc>
                  <a:spcPts val="3465"/>
                </a:lnSpc>
                <a:spcBef>
                  <a:spcPct val="0"/>
                </a:spcBef>
              </a:pPr>
              <a:r>
                <a:rPr lang="en-US" sz="2510" spc="246" smtClean="0">
                  <a:solidFill>
                    <a:srgbClr val="231F20"/>
                  </a:solidFill>
                  <a:latin typeface="Tahoma" panose="020B0604030504040204" pitchFamily="34" charset="0"/>
                  <a:ea typeface="Tahoma" panose="020B0604030504040204" pitchFamily="34" charset="0"/>
                  <a:cs typeface="Tahoma" panose="020B0604030504040204" pitchFamily="34" charset="0"/>
                </a:rPr>
                <a:t>Áp dụng các thuật toán tìm kiếm, đề xuất ghép đôi để đưa ra những đối tác phù hợp</a:t>
              </a:r>
              <a:endParaRPr lang="en-US" sz="2510" spc="246">
                <a:solidFill>
                  <a:srgbClr val="231F2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5" name="Group 25"/>
          <p:cNvGrpSpPr/>
          <p:nvPr/>
        </p:nvGrpSpPr>
        <p:grpSpPr>
          <a:xfrm>
            <a:off x="12085550" y="-131220"/>
            <a:ext cx="9534019" cy="1112295"/>
            <a:chOff x="0" y="0"/>
            <a:chExt cx="1876002" cy="218865"/>
          </a:xfrm>
        </p:grpSpPr>
        <p:sp>
          <p:nvSpPr>
            <p:cNvPr id="26" name="Freeform 26"/>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chemeClr val="bg2">
                <a:lumMod val="75000"/>
              </a:schemeClr>
            </a:solidFill>
            <a:ln cap="sq">
              <a:noFill/>
              <a:prstDash val="solid"/>
              <a:miter/>
            </a:ln>
          </p:spPr>
        </p:sp>
        <p:sp>
          <p:nvSpPr>
            <p:cNvPr id="27" name="TextBox 27"/>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28" name="AutoShape 28"/>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29" name="Freeform 29"/>
          <p:cNvSpPr/>
          <p:nvPr/>
        </p:nvSpPr>
        <p:spPr>
          <a:xfrm>
            <a:off x="12792453" y="4405624"/>
            <a:ext cx="4743912" cy="3468986"/>
          </a:xfrm>
          <a:custGeom>
            <a:avLst/>
            <a:gdLst/>
            <a:ahLst/>
            <a:cxnLst/>
            <a:rect l="l" t="t" r="r" b="b"/>
            <a:pathLst>
              <a:path w="4743912" h="3468986">
                <a:moveTo>
                  <a:pt x="0" y="0"/>
                </a:moveTo>
                <a:lnTo>
                  <a:pt x="4743913" y="0"/>
                </a:lnTo>
                <a:lnTo>
                  <a:pt x="4743913" y="3468986"/>
                </a:lnTo>
                <a:lnTo>
                  <a:pt x="0" y="346898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0" name="Group 30"/>
          <p:cNvGrpSpPr/>
          <p:nvPr/>
        </p:nvGrpSpPr>
        <p:grpSpPr>
          <a:xfrm>
            <a:off x="660936" y="8104572"/>
            <a:ext cx="735965" cy="763788"/>
            <a:chOff x="0" y="-26592"/>
            <a:chExt cx="193834" cy="201162"/>
          </a:xfrm>
        </p:grpSpPr>
        <p:sp>
          <p:nvSpPr>
            <p:cNvPr id="31" name="Freeform 31"/>
            <p:cNvSpPr/>
            <p:nvPr/>
          </p:nvSpPr>
          <p:spPr>
            <a:xfrm>
              <a:off x="0" y="0"/>
              <a:ext cx="179727" cy="174570"/>
            </a:xfrm>
            <a:custGeom>
              <a:avLst/>
              <a:gdLst/>
              <a:ahLst/>
              <a:cxnLst/>
              <a:rect l="l" t="t" r="r" b="b"/>
              <a:pathLst>
                <a:path w="179727" h="174570">
                  <a:moveTo>
                    <a:pt x="87285" y="0"/>
                  </a:moveTo>
                  <a:lnTo>
                    <a:pt x="92442" y="0"/>
                  </a:lnTo>
                  <a:cubicBezTo>
                    <a:pt x="115592" y="0"/>
                    <a:pt x="137793" y="9196"/>
                    <a:pt x="154162" y="25565"/>
                  </a:cubicBezTo>
                  <a:cubicBezTo>
                    <a:pt x="170531" y="41934"/>
                    <a:pt x="179727" y="64136"/>
                    <a:pt x="179727" y="87285"/>
                  </a:cubicBezTo>
                  <a:lnTo>
                    <a:pt x="179727" y="87285"/>
                  </a:lnTo>
                  <a:cubicBezTo>
                    <a:pt x="179727" y="110434"/>
                    <a:pt x="170531" y="132636"/>
                    <a:pt x="154162" y="149005"/>
                  </a:cubicBezTo>
                  <a:cubicBezTo>
                    <a:pt x="137793" y="165374"/>
                    <a:pt x="115592" y="174570"/>
                    <a:pt x="92442" y="174570"/>
                  </a:cubicBezTo>
                  <a:lnTo>
                    <a:pt x="87285" y="174570"/>
                  </a:lnTo>
                  <a:cubicBezTo>
                    <a:pt x="64136" y="174570"/>
                    <a:pt x="41934" y="165374"/>
                    <a:pt x="25565" y="149005"/>
                  </a:cubicBezTo>
                  <a:cubicBezTo>
                    <a:pt x="9196" y="132636"/>
                    <a:pt x="0" y="110434"/>
                    <a:pt x="0" y="87285"/>
                  </a:cubicBezTo>
                  <a:lnTo>
                    <a:pt x="0" y="87285"/>
                  </a:lnTo>
                  <a:cubicBezTo>
                    <a:pt x="0" y="64136"/>
                    <a:pt x="9196" y="41934"/>
                    <a:pt x="25565" y="25565"/>
                  </a:cubicBezTo>
                  <a:cubicBezTo>
                    <a:pt x="41934" y="9196"/>
                    <a:pt x="64136" y="0"/>
                    <a:pt x="87285" y="0"/>
                  </a:cubicBezTo>
                  <a:close/>
                </a:path>
              </a:pathLst>
            </a:custGeom>
            <a:solidFill>
              <a:srgbClr val="1A1A1A"/>
            </a:solidFill>
          </p:spPr>
        </p:sp>
        <p:sp>
          <p:nvSpPr>
            <p:cNvPr id="32" name="TextBox 32"/>
            <p:cNvSpPr txBox="1"/>
            <p:nvPr/>
          </p:nvSpPr>
          <p:spPr>
            <a:xfrm>
              <a:off x="0" y="-26592"/>
              <a:ext cx="193834" cy="201026"/>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04</a:t>
              </a:r>
            </a:p>
          </p:txBody>
        </p:sp>
      </p:grpSp>
      <p:sp>
        <p:nvSpPr>
          <p:cNvPr id="33" name="TextBox 33"/>
          <p:cNvSpPr txBox="1"/>
          <p:nvPr/>
        </p:nvSpPr>
        <p:spPr>
          <a:xfrm>
            <a:off x="1555503" y="8308469"/>
            <a:ext cx="8161742" cy="851580"/>
          </a:xfrm>
          <a:prstGeom prst="rect">
            <a:avLst/>
          </a:prstGeom>
        </p:spPr>
        <p:txBody>
          <a:bodyPr lIns="0" tIns="0" rIns="0" bIns="0" rtlCol="0" anchor="t">
            <a:spAutoFit/>
          </a:bodyPr>
          <a:lstStyle/>
          <a:p>
            <a:pPr marL="0" lvl="0" indent="0" algn="l">
              <a:lnSpc>
                <a:spcPts val="3465"/>
              </a:lnSpc>
              <a:spcBef>
                <a:spcPct val="0"/>
              </a:spcBef>
            </a:pPr>
            <a:r>
              <a:rPr lang="en-US" sz="2510" spc="246" smtClean="0">
                <a:solidFill>
                  <a:srgbClr val="231F20"/>
                </a:solidFill>
                <a:latin typeface="Tahoma" panose="020B0604030504040204" pitchFamily="34" charset="0"/>
                <a:ea typeface="Tahoma" panose="020B0604030504040204" pitchFamily="34" charset="0"/>
                <a:cs typeface="Tahoma" panose="020B0604030504040204" pitchFamily="34" charset="0"/>
              </a:rPr>
              <a:t>Nâng cấp bảo mật thông tin tài khoản người dùng</a:t>
            </a:r>
            <a:endParaRPr lang="en-US" sz="2510" spc="246">
              <a:solidFill>
                <a:srgbClr val="231F2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82200" y="8005275"/>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p:nvPr/>
        </p:nvGrpSpPr>
        <p:grpSpPr>
          <a:xfrm>
            <a:off x="9982200" y="5349770"/>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rcRect/>
              <a:stretch>
                <a:fillRect l="-15334" r="-15334"/>
              </a:stretch>
            </a:blipFill>
          </p:spPr>
        </p:sp>
      </p:grpSp>
      <p:sp>
        <p:nvSpPr>
          <p:cNvPr id="5" name="Freeform 5"/>
          <p:cNvSpPr/>
          <p:nvPr/>
        </p:nvSpPr>
        <p:spPr>
          <a:xfrm>
            <a:off x="9982200" y="4635815"/>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p:nvPr/>
        </p:nvGrpSpPr>
        <p:grpSpPr>
          <a:xfrm>
            <a:off x="9982200" y="1980310"/>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rcRect/>
              <a:stretch>
                <a:fillRect l="-15334" r="-15334"/>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p:nvPr/>
        </p:nvGrpSpPr>
        <p:grpSpPr>
          <a:xfrm>
            <a:off x="2240447" y="3594570"/>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dpi="0" rotWithShape="1">
              <a:blip r:embed="rId5"/>
              <a:srcRect/>
              <a:stretch>
                <a:fillRect t="-9421" b="4063"/>
              </a:stretch>
            </a:blipFill>
          </p:spPr>
        </p:sp>
      </p:grpSp>
      <p:sp>
        <p:nvSpPr>
          <p:cNvPr id="11" name="Freeform 11"/>
          <p:cNvSpPr/>
          <p:nvPr/>
        </p:nvSpPr>
        <p:spPr>
          <a:xfrm>
            <a:off x="13898880" y="9578560"/>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2" name="Group 12"/>
          <p:cNvGrpSpPr/>
          <p:nvPr/>
        </p:nvGrpSpPr>
        <p:grpSpPr>
          <a:xfrm>
            <a:off x="13898880" y="6923055"/>
            <a:ext cx="2799147" cy="2799147"/>
            <a:chOff x="0" y="0"/>
            <a:chExt cx="6350000" cy="6350000"/>
          </a:xfrm>
          <a:blipFill>
            <a:blip r:embed="rId6"/>
            <a:stretch>
              <a:fillRect l="-24991" r="-24991"/>
            </a:stretch>
          </a:blipFill>
        </p:grpSpPr>
        <p:sp>
          <p:nvSpPr>
            <p:cNvPr id="13" name="Freeform 1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r="-24991"/>
              </a:stretch>
            </a:blipFill>
          </p:spPr>
        </p:sp>
      </p:grpSp>
      <p:sp>
        <p:nvSpPr>
          <p:cNvPr id="14" name="Freeform 14"/>
          <p:cNvSpPr/>
          <p:nvPr/>
        </p:nvSpPr>
        <p:spPr>
          <a:xfrm>
            <a:off x="13929360" y="6179414"/>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5" name="Group 15"/>
          <p:cNvGrpSpPr/>
          <p:nvPr/>
        </p:nvGrpSpPr>
        <p:grpSpPr>
          <a:xfrm>
            <a:off x="13929360" y="3523909"/>
            <a:ext cx="2799147" cy="2799147"/>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rcRect/>
              <a:stretch>
                <a:fillRect l="-15326" r="-2276"/>
              </a:stretch>
            </a:blipFill>
          </p:spPr>
        </p:sp>
      </p:grpSp>
      <p:sp>
        <p:nvSpPr>
          <p:cNvPr id="17" name="Freeform 17"/>
          <p:cNvSpPr/>
          <p:nvPr/>
        </p:nvSpPr>
        <p:spPr>
          <a:xfrm>
            <a:off x="13944600" y="2991445"/>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8" name="Group 18"/>
          <p:cNvGrpSpPr/>
          <p:nvPr/>
        </p:nvGrpSpPr>
        <p:grpSpPr>
          <a:xfrm>
            <a:off x="13944600" y="335940"/>
            <a:ext cx="2799147" cy="2799147"/>
            <a:chOff x="0" y="0"/>
            <a:chExt cx="6350000" cy="6350000"/>
          </a:xfrm>
        </p:grpSpPr>
        <p:sp>
          <p:nvSpPr>
            <p:cNvPr id="19" name="Freeform 1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24991" r="-24991"/>
              </a:stretch>
            </a:blipFill>
          </p:spPr>
        </p:sp>
      </p:grpSp>
      <p:sp>
        <p:nvSpPr>
          <p:cNvPr id="32" name="TextBox 32"/>
          <p:cNvSpPr txBox="1"/>
          <p:nvPr/>
        </p:nvSpPr>
        <p:spPr>
          <a:xfrm>
            <a:off x="2521025" y="4635815"/>
            <a:ext cx="6229167" cy="1920450"/>
          </a:xfrm>
          <a:prstGeom prst="rect">
            <a:avLst/>
          </a:prstGeom>
        </p:spPr>
        <p:txBody>
          <a:bodyPr lIns="0" tIns="0" rIns="0" bIns="0" rtlCol="0" anchor="t">
            <a:spAutoFit/>
          </a:bodyPr>
          <a:lstStyle/>
          <a:p>
            <a:pPr marL="0" lvl="0" indent="0" algn="ctr">
              <a:lnSpc>
                <a:spcPts val="7690"/>
              </a:lnSpc>
              <a:spcBef>
                <a:spcPct val="0"/>
              </a:spcBef>
            </a:pPr>
            <a:r>
              <a:rPr lang="en-US" sz="5575" u="none" strike="noStrike">
                <a:solidFill>
                  <a:srgbClr val="FFFFFF"/>
                </a:solidFill>
                <a:latin typeface="Archivo Black" panose="020B0A03020202020B04"/>
              </a:rPr>
              <a:t>THANK'S FOR WATCHING</a:t>
            </a:r>
          </a:p>
        </p:txBody>
      </p:sp>
      <p:sp>
        <p:nvSpPr>
          <p:cNvPr id="34" name="TextBox 34"/>
          <p:cNvSpPr txBox="1"/>
          <p:nvPr/>
        </p:nvSpPr>
        <p:spPr>
          <a:xfrm>
            <a:off x="1541655" y="8426014"/>
            <a:ext cx="8187907" cy="1372583"/>
          </a:xfrm>
          <a:prstGeom prst="rect">
            <a:avLst/>
          </a:prstGeom>
        </p:spPr>
        <p:txBody>
          <a:bodyPr lIns="0" tIns="0" rIns="0" bIns="0" rtlCol="0" anchor="t">
            <a:spAutoFit/>
          </a:bodyPr>
          <a:lstStyle/>
          <a:p>
            <a:pPr algn="ctr">
              <a:lnSpc>
                <a:spcPts val="3620"/>
              </a:lnSpc>
            </a:pPr>
            <a:r>
              <a:rPr lang="en-US" sz="2585">
                <a:solidFill>
                  <a:srgbClr val="100F0D"/>
                </a:solidFill>
                <a:latin typeface="Arimo Bold" panose="020B0704020202020204"/>
              </a:rPr>
              <a:t>Em xin chân thành cảm ơn hội đông thầy cô đã lắng nghe và theo dõi bài thuyết trình của em.</a:t>
            </a:r>
          </a:p>
          <a:p>
            <a:pPr algn="ctr">
              <a:lnSpc>
                <a:spcPts val="3620"/>
              </a:lnSpc>
            </a:pPr>
            <a:endParaRPr lang="en-US" sz="2585">
              <a:solidFill>
                <a:srgbClr val="100F0D"/>
              </a:solidFill>
              <a:latin typeface="Arimo Bold" panose="020B0704020202020204"/>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extLst>
                <a:ext uri="{BEBA8EAE-BF5A-486C-A8C5-ECC9F3942E4B}">
                  <a14:imgProps xmlns:a14="http://schemas.microsoft.com/office/drawing/2010/main">
                    <a14:imgLayer r:embed="rId4">
                      <a14:imgEffect>
                        <a14:sharpenSoften amount="-8000"/>
                      </a14:imgEffect>
                    </a14:imgLayer>
                  </a14:imgProps>
                </a:ext>
              </a:extLst>
            </a:blip>
            <a:srcRect/>
            <a:stretch>
              <a:fillRect l="-49" t="-34279" r="-49" b="-45727"/>
            </a:stretch>
          </a:blipFill>
        </p:spPr>
      </p:sp>
      <p:sp>
        <p:nvSpPr>
          <p:cNvPr id="7" name="TextBox 7"/>
          <p:cNvSpPr txBox="1"/>
          <p:nvPr/>
        </p:nvSpPr>
        <p:spPr>
          <a:xfrm>
            <a:off x="4559819" y="1338817"/>
            <a:ext cx="9168362" cy="1714917"/>
          </a:xfrm>
          <a:prstGeom prst="rect">
            <a:avLst/>
          </a:prstGeom>
        </p:spPr>
        <p:txBody>
          <a:bodyPr lIns="0" tIns="0" rIns="0" bIns="0" rtlCol="0" anchor="t">
            <a:spAutoFit/>
          </a:bodyPr>
          <a:lstStyle/>
          <a:p>
            <a:pPr algn="ctr">
              <a:lnSpc>
                <a:spcPts val="13775"/>
              </a:lnSpc>
            </a:pPr>
            <a:r>
              <a:rPr lang="en-US" sz="9980" spc="79">
                <a:solidFill>
                  <a:srgbClr val="FFFFFF"/>
                </a:solidFill>
                <a:latin typeface="Arimo Bold" panose="020B0704020202020204"/>
              </a:rPr>
              <a:t>NỘI DUNG</a:t>
            </a:r>
          </a:p>
        </p:txBody>
      </p:sp>
      <p:grpSp>
        <p:nvGrpSpPr>
          <p:cNvPr id="8" name="Group 8"/>
          <p:cNvGrpSpPr/>
          <p:nvPr/>
        </p:nvGrpSpPr>
        <p:grpSpPr>
          <a:xfrm>
            <a:off x="2046808" y="5532221"/>
            <a:ext cx="14212284" cy="3726079"/>
            <a:chOff x="0" y="-114300"/>
            <a:chExt cx="18949712" cy="4968106"/>
          </a:xfrm>
        </p:grpSpPr>
        <p:sp>
          <p:nvSpPr>
            <p:cNvPr id="9" name="TextBox 9"/>
            <p:cNvSpPr txBox="1"/>
            <p:nvPr/>
          </p:nvSpPr>
          <p:spPr>
            <a:xfrm>
              <a:off x="0" y="-114300"/>
              <a:ext cx="2668559" cy="1469330"/>
            </a:xfrm>
            <a:prstGeom prst="rect">
              <a:avLst/>
            </a:prstGeom>
          </p:spPr>
          <p:txBody>
            <a:bodyPr lIns="0" tIns="0" rIns="0" bIns="0" rtlCol="0" anchor="t">
              <a:spAutoFit/>
            </a:bodyPr>
            <a:lstStyle/>
            <a:p>
              <a:pPr marL="0" lvl="0" indent="0" algn="ctr">
                <a:lnSpc>
                  <a:spcPts val="9380"/>
                </a:lnSpc>
                <a:spcBef>
                  <a:spcPct val="0"/>
                </a:spcBef>
              </a:pPr>
              <a:r>
                <a:rPr lang="en-US" sz="6800" u="none" strike="noStrike" spc="360" dirty="0">
                  <a:solidFill>
                    <a:srgbClr val="231F20"/>
                  </a:solidFill>
                  <a:latin typeface="Montserrat Classic Bold" panose="00000800000000000000"/>
                </a:rPr>
                <a:t>01</a:t>
              </a:r>
            </a:p>
          </p:txBody>
        </p:sp>
        <p:sp>
          <p:nvSpPr>
            <p:cNvPr id="10" name="TextBox 10"/>
            <p:cNvSpPr txBox="1"/>
            <p:nvPr/>
          </p:nvSpPr>
          <p:spPr>
            <a:xfrm>
              <a:off x="2287559" y="502890"/>
              <a:ext cx="6595084" cy="697872"/>
            </a:xfrm>
            <a:prstGeom prst="rect">
              <a:avLst/>
            </a:prstGeom>
          </p:spPr>
          <p:txBody>
            <a:bodyPr lIns="0" tIns="0" rIns="0" bIns="0" rtlCol="0" anchor="t">
              <a:spAutoFit/>
            </a:bodyPr>
            <a:lstStyle/>
            <a:p>
              <a:pPr algn="ctr">
                <a:lnSpc>
                  <a:spcPts val="4485"/>
                </a:lnSpc>
              </a:pPr>
              <a:r>
                <a:rPr lang="en-US" sz="3250" spc="318">
                  <a:solidFill>
                    <a:srgbClr val="231F20"/>
                  </a:solidFill>
                  <a:latin typeface="Montserrat Light" panose="00000400000000000000"/>
                </a:rPr>
                <a:t>Tổng quan về đề tài</a:t>
              </a:r>
            </a:p>
          </p:txBody>
        </p:sp>
        <p:sp>
          <p:nvSpPr>
            <p:cNvPr id="11" name="TextBox 11"/>
            <p:cNvSpPr txBox="1"/>
            <p:nvPr/>
          </p:nvSpPr>
          <p:spPr>
            <a:xfrm>
              <a:off x="0" y="3384476"/>
              <a:ext cx="2668559" cy="1469330"/>
            </a:xfrm>
            <a:prstGeom prst="rect">
              <a:avLst/>
            </a:prstGeom>
          </p:spPr>
          <p:txBody>
            <a:bodyPr lIns="0" tIns="0" rIns="0" bIns="0" rtlCol="0" anchor="t">
              <a:spAutoFit/>
            </a:bodyPr>
            <a:lstStyle/>
            <a:p>
              <a:pPr marL="0" lvl="0" indent="0" algn="ctr">
                <a:lnSpc>
                  <a:spcPts val="9380"/>
                </a:lnSpc>
                <a:spcBef>
                  <a:spcPct val="0"/>
                </a:spcBef>
              </a:pPr>
              <a:r>
                <a:rPr lang="en-US" sz="6800" u="none" strike="noStrike" spc="360" dirty="0">
                  <a:solidFill>
                    <a:srgbClr val="231F20"/>
                  </a:solidFill>
                  <a:latin typeface="Montserrat Classic Bold" panose="00000800000000000000"/>
                </a:rPr>
                <a:t>03</a:t>
              </a:r>
            </a:p>
          </p:txBody>
        </p:sp>
        <p:sp>
          <p:nvSpPr>
            <p:cNvPr id="12" name="TextBox 12"/>
            <p:cNvSpPr txBox="1"/>
            <p:nvPr/>
          </p:nvSpPr>
          <p:spPr>
            <a:xfrm>
              <a:off x="2287559" y="4001666"/>
              <a:ext cx="6159364" cy="769441"/>
            </a:xfrm>
            <a:prstGeom prst="rect">
              <a:avLst/>
            </a:prstGeom>
          </p:spPr>
          <p:txBody>
            <a:bodyPr wrap="square" lIns="0" tIns="0" rIns="0" bIns="0" rtlCol="0" anchor="t">
              <a:spAutoFit/>
            </a:bodyPr>
            <a:lstStyle/>
            <a:p>
              <a:pPr algn="ctr">
                <a:lnSpc>
                  <a:spcPts val="4485"/>
                </a:lnSpc>
              </a:pPr>
              <a:r>
                <a:rPr lang="en-US" sz="3250" spc="318" dirty="0">
                  <a:solidFill>
                    <a:srgbClr val="231F20"/>
                  </a:solidFill>
                  <a:latin typeface="Montserrat Light" panose="00000400000000000000"/>
                </a:rPr>
                <a:t>Demo </a:t>
              </a:r>
              <a:r>
                <a:rPr lang="en-US" sz="3250" spc="318" dirty="0" err="1">
                  <a:solidFill>
                    <a:srgbClr val="231F20"/>
                  </a:solidFill>
                  <a:latin typeface="Montserrat Light" panose="00000400000000000000"/>
                </a:rPr>
                <a:t>sản</a:t>
              </a:r>
              <a:r>
                <a:rPr lang="en-US" sz="3250" spc="318" dirty="0">
                  <a:solidFill>
                    <a:srgbClr val="231F20"/>
                  </a:solidFill>
                  <a:latin typeface="Montserrat Light" panose="00000400000000000000"/>
                </a:rPr>
                <a:t> </a:t>
              </a:r>
              <a:r>
                <a:rPr lang="en-US" sz="3250" spc="318" dirty="0" err="1">
                  <a:solidFill>
                    <a:srgbClr val="231F20"/>
                  </a:solidFill>
                  <a:latin typeface="Montserrat Light" panose="00000400000000000000"/>
                </a:rPr>
                <a:t>phẩm</a:t>
              </a:r>
              <a:endParaRPr lang="en-US" sz="3250" spc="318" dirty="0">
                <a:solidFill>
                  <a:srgbClr val="231F20"/>
                </a:solidFill>
                <a:latin typeface="Montserrat Light" panose="00000400000000000000"/>
              </a:endParaRPr>
            </a:p>
          </p:txBody>
        </p:sp>
        <p:sp>
          <p:nvSpPr>
            <p:cNvPr id="13" name="TextBox 13"/>
            <p:cNvSpPr txBox="1"/>
            <p:nvPr/>
          </p:nvSpPr>
          <p:spPr>
            <a:xfrm>
              <a:off x="9868150" y="-114300"/>
              <a:ext cx="2668559" cy="1469330"/>
            </a:xfrm>
            <a:prstGeom prst="rect">
              <a:avLst/>
            </a:prstGeom>
          </p:spPr>
          <p:txBody>
            <a:bodyPr lIns="0" tIns="0" rIns="0" bIns="0" rtlCol="0" anchor="t">
              <a:spAutoFit/>
            </a:bodyPr>
            <a:lstStyle/>
            <a:p>
              <a:pPr marL="0" lvl="0" indent="0" algn="ctr">
                <a:lnSpc>
                  <a:spcPts val="9380"/>
                </a:lnSpc>
                <a:spcBef>
                  <a:spcPct val="0"/>
                </a:spcBef>
              </a:pPr>
              <a:r>
                <a:rPr lang="en-US" sz="6800" u="none" strike="noStrike" spc="360" dirty="0">
                  <a:solidFill>
                    <a:srgbClr val="231F20"/>
                  </a:solidFill>
                  <a:latin typeface="Montserrat Classic Bold" panose="00000800000000000000"/>
                </a:rPr>
                <a:t>02</a:t>
              </a:r>
            </a:p>
          </p:txBody>
        </p:sp>
        <p:sp>
          <p:nvSpPr>
            <p:cNvPr id="14" name="TextBox 14"/>
            <p:cNvSpPr txBox="1"/>
            <p:nvPr/>
          </p:nvSpPr>
          <p:spPr>
            <a:xfrm>
              <a:off x="12155709" y="179457"/>
              <a:ext cx="6794003" cy="1447172"/>
            </a:xfrm>
            <a:prstGeom prst="rect">
              <a:avLst/>
            </a:prstGeom>
          </p:spPr>
          <p:txBody>
            <a:bodyPr lIns="0" tIns="0" rIns="0" bIns="0" rtlCol="0" anchor="t">
              <a:spAutoFit/>
            </a:bodyPr>
            <a:lstStyle/>
            <a:p>
              <a:pPr algn="ctr">
                <a:lnSpc>
                  <a:spcPts val="4485"/>
                </a:lnSpc>
              </a:pPr>
              <a:r>
                <a:rPr lang="en-US" sz="3250" spc="318">
                  <a:solidFill>
                    <a:srgbClr val="231F20"/>
                  </a:solidFill>
                  <a:latin typeface="Montserrat Light" panose="00000400000000000000"/>
                </a:rPr>
                <a:t>Phân tích và thiết kế</a:t>
              </a:r>
            </a:p>
            <a:p>
              <a:pPr algn="ctr">
                <a:lnSpc>
                  <a:spcPts val="4485"/>
                </a:lnSpc>
              </a:pPr>
              <a:r>
                <a:rPr lang="en-US" sz="3250" spc="318">
                  <a:solidFill>
                    <a:srgbClr val="231F20"/>
                  </a:solidFill>
                  <a:latin typeface="Montserrat Light" panose="00000400000000000000"/>
                </a:rPr>
                <a:t> hệ thống</a:t>
              </a:r>
            </a:p>
          </p:txBody>
        </p:sp>
        <p:sp>
          <p:nvSpPr>
            <p:cNvPr id="15" name="TextBox 15"/>
            <p:cNvSpPr txBox="1"/>
            <p:nvPr/>
          </p:nvSpPr>
          <p:spPr>
            <a:xfrm>
              <a:off x="9868150" y="3384476"/>
              <a:ext cx="2668559" cy="1469330"/>
            </a:xfrm>
            <a:prstGeom prst="rect">
              <a:avLst/>
            </a:prstGeom>
          </p:spPr>
          <p:txBody>
            <a:bodyPr lIns="0" tIns="0" rIns="0" bIns="0" rtlCol="0" anchor="t">
              <a:spAutoFit/>
            </a:bodyPr>
            <a:lstStyle/>
            <a:p>
              <a:pPr marL="0" lvl="0" indent="0" algn="ctr">
                <a:lnSpc>
                  <a:spcPts val="9380"/>
                </a:lnSpc>
                <a:spcBef>
                  <a:spcPct val="0"/>
                </a:spcBef>
              </a:pPr>
              <a:r>
                <a:rPr lang="en-US" sz="6800" u="none" strike="noStrike" spc="360" dirty="0">
                  <a:solidFill>
                    <a:srgbClr val="231F20"/>
                  </a:solidFill>
                  <a:latin typeface="Montserrat Classic Bold" panose="00000800000000000000"/>
                </a:rPr>
                <a:t>04</a:t>
              </a:r>
            </a:p>
          </p:txBody>
        </p:sp>
        <p:sp>
          <p:nvSpPr>
            <p:cNvPr id="16" name="TextBox 16"/>
            <p:cNvSpPr txBox="1"/>
            <p:nvPr/>
          </p:nvSpPr>
          <p:spPr>
            <a:xfrm>
              <a:off x="12155709" y="4001666"/>
              <a:ext cx="3419455" cy="769441"/>
            </a:xfrm>
            <a:prstGeom prst="rect">
              <a:avLst/>
            </a:prstGeom>
          </p:spPr>
          <p:txBody>
            <a:bodyPr wrap="square" lIns="0" tIns="0" rIns="0" bIns="0" rtlCol="0" anchor="t">
              <a:spAutoFit/>
            </a:bodyPr>
            <a:lstStyle/>
            <a:p>
              <a:pPr algn="ctr">
                <a:lnSpc>
                  <a:spcPts val="4485"/>
                </a:lnSpc>
              </a:pPr>
              <a:r>
                <a:rPr lang="en-US" sz="3250" spc="318">
                  <a:solidFill>
                    <a:srgbClr val="231F20"/>
                  </a:solidFill>
                  <a:latin typeface="Montserrat Light" panose="00000400000000000000"/>
                </a:rPr>
                <a:t>Kết luận</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10579341"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028700" y="3410122"/>
            <a:ext cx="9440390" cy="2375177"/>
          </a:xfrm>
          <a:prstGeom prst="rect">
            <a:avLst/>
          </a:prstGeom>
        </p:spPr>
        <p:txBody>
          <a:bodyPr lIns="0" tIns="0" rIns="0" bIns="0" rtlCol="0" anchor="t">
            <a:spAutoFit/>
          </a:bodyPr>
          <a:lstStyle/>
          <a:p>
            <a:pPr algn="l">
              <a:lnSpc>
                <a:spcPts val="9565"/>
              </a:lnSpc>
            </a:pPr>
            <a:r>
              <a:rPr lang="en-US" sz="6930" spc="679">
                <a:solidFill>
                  <a:srgbClr val="231F20"/>
                </a:solidFill>
                <a:latin typeface="Oswald Bold" panose="00000800000000000000"/>
              </a:rPr>
              <a:t>PHẦN 1: </a:t>
            </a:r>
          </a:p>
          <a:p>
            <a:pPr marL="0" lvl="0" indent="0" algn="l">
              <a:lnSpc>
                <a:spcPts val="9565"/>
              </a:lnSpc>
              <a:spcBef>
                <a:spcPct val="0"/>
              </a:spcBef>
            </a:pPr>
            <a:r>
              <a:rPr lang="en-US" sz="6930" spc="679">
                <a:solidFill>
                  <a:srgbClr val="231F20"/>
                </a:solidFill>
                <a:latin typeface="Oswald Bold" panose="00000800000000000000"/>
              </a:rPr>
              <a:t>TỔNG QUAN VỀ ĐỀ TÀI</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195875" y="1050186"/>
            <a:ext cx="21156615" cy="13657416"/>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4"/>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dpi="0" rotWithShape="1">
              <a:blip r:embed="rId5"/>
              <a:srcRect/>
              <a:stretch>
                <a:fillRect l="745" t="-3299" r="-59217" b="-255"/>
              </a:stretch>
            </a:blipFill>
          </p:spPr>
        </p:sp>
      </p:grpSp>
      <p:sp>
        <p:nvSpPr>
          <p:cNvPr id="7" name="TextBox 7"/>
          <p:cNvSpPr txBox="1"/>
          <p:nvPr/>
        </p:nvSpPr>
        <p:spPr>
          <a:xfrm>
            <a:off x="595755" y="537686"/>
            <a:ext cx="5534016" cy="897682"/>
          </a:xfrm>
          <a:prstGeom prst="rect">
            <a:avLst/>
          </a:prstGeom>
        </p:spPr>
        <p:txBody>
          <a:bodyPr wrap="square" lIns="0" tIns="0" rIns="0" bIns="0" rtlCol="0" anchor="t">
            <a:spAutoFit/>
          </a:bodyPr>
          <a:lstStyle/>
          <a:p>
            <a:pPr algn="l">
              <a:lnSpc>
                <a:spcPts val="6980"/>
              </a:lnSpc>
            </a:pPr>
            <a:r>
              <a:rPr lang="en-US" sz="4000" b="1" spc="177">
                <a:solidFill>
                  <a:srgbClr val="010101"/>
                </a:solidFill>
                <a:latin typeface="Bahnschrift SemiBold" panose="020B0502040204020203" pitchFamily="34" charset="0"/>
                <a:cs typeface="Calibri" panose="020F0502020204030204" pitchFamily="34" charset="0"/>
              </a:rPr>
              <a:t>1. </a:t>
            </a:r>
            <a:r>
              <a:rPr lang="en-US" sz="4000" b="1" spc="177" smtClean="0">
                <a:solidFill>
                  <a:srgbClr val="010101"/>
                </a:solidFill>
                <a:latin typeface="Bahnschrift SemiBold" panose="020B0502040204020203" pitchFamily="34" charset="0"/>
                <a:cs typeface="Calibri" panose="020F0502020204030204" pitchFamily="34" charset="0"/>
              </a:rPr>
              <a:t>LÝ DO CHỌN ĐỀ TÀI</a:t>
            </a:r>
            <a:endParaRPr lang="en-US" sz="4000" b="1" spc="177">
              <a:solidFill>
                <a:srgbClr val="010101"/>
              </a:solidFill>
              <a:latin typeface="Bahnschrift SemiBold" panose="020B0502040204020203" pitchFamily="34" charset="0"/>
              <a:cs typeface="Calibri" panose="020F0502020204030204" pitchFamily="34" charset="0"/>
            </a:endParaRPr>
          </a:p>
        </p:txBody>
      </p:sp>
      <p:grpSp>
        <p:nvGrpSpPr>
          <p:cNvPr id="8" name="Group 8"/>
          <p:cNvGrpSpPr/>
          <p:nvPr/>
        </p:nvGrpSpPr>
        <p:grpSpPr>
          <a:xfrm>
            <a:off x="914400" y="2208198"/>
            <a:ext cx="11187808" cy="2482670"/>
            <a:chOff x="0" y="-86744"/>
            <a:chExt cx="15341937" cy="3342512"/>
          </a:xfrm>
        </p:grpSpPr>
        <p:grpSp>
          <p:nvGrpSpPr>
            <p:cNvPr id="9" name="Group 9"/>
            <p:cNvGrpSpPr/>
            <p:nvPr/>
          </p:nvGrpSpPr>
          <p:grpSpPr>
            <a:xfrm>
              <a:off x="0" y="-76253"/>
              <a:ext cx="12599951" cy="3332021"/>
              <a:chOff x="0" y="-134598"/>
              <a:chExt cx="3225608" cy="853002"/>
            </a:xfrm>
          </p:grpSpPr>
          <p:sp>
            <p:nvSpPr>
              <p:cNvPr id="10" name="Freeform 10"/>
              <p:cNvSpPr/>
              <p:nvPr/>
            </p:nvSpPr>
            <p:spPr>
              <a:xfrm>
                <a:off x="0" y="-134598"/>
                <a:ext cx="3225608" cy="853002"/>
              </a:xfrm>
              <a:custGeom>
                <a:avLst/>
                <a:gdLst/>
                <a:ahLst/>
                <a:cxnLst/>
                <a:rect l="l" t="t" r="r" b="b"/>
                <a:pathLst>
                  <a:path w="3225608" h="615345">
                    <a:moveTo>
                      <a:pt x="9012" y="0"/>
                    </a:moveTo>
                    <a:lnTo>
                      <a:pt x="3216596" y="0"/>
                    </a:lnTo>
                    <a:cubicBezTo>
                      <a:pt x="3221573" y="0"/>
                      <a:pt x="3225608" y="4035"/>
                      <a:pt x="3225608" y="9012"/>
                    </a:cubicBezTo>
                    <a:lnTo>
                      <a:pt x="3225608" y="606334"/>
                    </a:lnTo>
                    <a:cubicBezTo>
                      <a:pt x="3225608" y="608724"/>
                      <a:pt x="3224658" y="611016"/>
                      <a:pt x="3222968" y="612706"/>
                    </a:cubicBezTo>
                    <a:cubicBezTo>
                      <a:pt x="3221278" y="614396"/>
                      <a:pt x="3218986" y="615345"/>
                      <a:pt x="3216596" y="615345"/>
                    </a:cubicBezTo>
                    <a:lnTo>
                      <a:pt x="9012" y="615345"/>
                    </a:lnTo>
                    <a:cubicBezTo>
                      <a:pt x="4035" y="615345"/>
                      <a:pt x="0" y="611311"/>
                      <a:pt x="0" y="606334"/>
                    </a:cubicBezTo>
                    <a:lnTo>
                      <a:pt x="0" y="9012"/>
                    </a:lnTo>
                    <a:cubicBezTo>
                      <a:pt x="0" y="6622"/>
                      <a:pt x="949" y="4330"/>
                      <a:pt x="2639" y="2639"/>
                    </a:cubicBezTo>
                    <a:cubicBezTo>
                      <a:pt x="4330" y="949"/>
                      <a:pt x="6622" y="0"/>
                      <a:pt x="9012" y="0"/>
                    </a:cubicBezTo>
                    <a:close/>
                  </a:path>
                </a:pathLst>
              </a:custGeom>
              <a:solidFill>
                <a:schemeClr val="bg2">
                  <a:lumMod val="90000"/>
                </a:schemeClr>
              </a:solidFill>
            </p:spPr>
          </p:sp>
          <p:sp>
            <p:nvSpPr>
              <p:cNvPr id="11" name="TextBox 11"/>
              <p:cNvSpPr txBox="1"/>
              <p:nvPr/>
            </p:nvSpPr>
            <p:spPr>
              <a:xfrm>
                <a:off x="0" y="-19050"/>
                <a:ext cx="3225608" cy="634395"/>
              </a:xfrm>
              <a:prstGeom prst="rect">
                <a:avLst/>
              </a:prstGeom>
            </p:spPr>
            <p:txBody>
              <a:bodyPr lIns="50800" tIns="50800" rIns="50800" bIns="50800" rtlCol="0" anchor="ctr"/>
              <a:lstStyle/>
              <a:p>
                <a:pPr algn="ctr">
                  <a:lnSpc>
                    <a:spcPts val="2860"/>
                  </a:lnSpc>
                </a:pPr>
                <a:endParaRPr/>
              </a:p>
            </p:txBody>
          </p:sp>
        </p:grpSp>
        <p:sp>
          <p:nvSpPr>
            <p:cNvPr id="12" name="TextBox 12"/>
            <p:cNvSpPr txBox="1"/>
            <p:nvPr/>
          </p:nvSpPr>
          <p:spPr>
            <a:xfrm>
              <a:off x="71610" y="368437"/>
              <a:ext cx="11829466" cy="2475437"/>
            </a:xfrm>
            <a:prstGeom prst="rect">
              <a:avLst/>
            </a:prstGeom>
          </p:spPr>
          <p:txBody>
            <a:bodyPr lIns="0" tIns="0" rIns="0" bIns="0" rtlCol="0" anchor="t">
              <a:spAutoFit/>
            </a:bodyPr>
            <a:lstStyle/>
            <a:p>
              <a:pPr>
                <a:lnSpc>
                  <a:spcPts val="2945"/>
                </a:lnSpc>
              </a:pPr>
              <a:r>
                <a:rPr lang="vi-VN" sz="2400">
                  <a:latin typeface="Tahoma" panose="020B0604030504040204" pitchFamily="34" charset="0"/>
                  <a:ea typeface="Tahoma" panose="020B0604030504040204" pitchFamily="34" charset="0"/>
                  <a:cs typeface="Tahoma" panose="020B0604030504040204" pitchFamily="34" charset="0"/>
                </a:rPr>
                <a:t>Hẹn hò trực tuyến đã trở thành một xu hướng phổ biến trên toàn cầu, đặc biệt là trong bối cảnh xã hội ngày càng bận rộn và khoảng cách địa lý không còn là trở ngại lớn. Việc xây dựng một website hẹn hò đáp ứng nhu cầu thực tế này, giúp người dùng dễ dàng kết nối và tìm kiếm mối quan hệ phù hợp</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3"/>
            <p:cNvGrpSpPr/>
            <p:nvPr/>
          </p:nvGrpSpPr>
          <p:grpSpPr>
            <a:xfrm>
              <a:off x="11640842" y="-86744"/>
              <a:ext cx="3701095" cy="3267372"/>
              <a:chOff x="0" y="-19050"/>
              <a:chExt cx="812800" cy="71755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5" name="TextBox 15"/>
              <p:cNvSpPr txBox="1"/>
              <p:nvPr/>
            </p:nvSpPr>
            <p:spPr>
              <a:xfrm>
                <a:off x="114300" y="-19050"/>
                <a:ext cx="584200" cy="717550"/>
              </a:xfrm>
              <a:prstGeom prst="rect">
                <a:avLst/>
              </a:prstGeom>
            </p:spPr>
            <p:txBody>
              <a:bodyPr lIns="59218" tIns="59218" rIns="59218" bIns="59218" rtlCol="0" anchor="ctr"/>
              <a:lstStyle/>
              <a:p>
                <a:pPr algn="ctr">
                  <a:lnSpc>
                    <a:spcPts val="2860"/>
                  </a:lnSpc>
                </a:pPr>
                <a:endParaRPr/>
              </a:p>
            </p:txBody>
          </p:sp>
        </p:grpSp>
      </p:grpSp>
      <p:grpSp>
        <p:nvGrpSpPr>
          <p:cNvPr id="17" name="Group 17"/>
          <p:cNvGrpSpPr/>
          <p:nvPr/>
        </p:nvGrpSpPr>
        <p:grpSpPr>
          <a:xfrm>
            <a:off x="1878891" y="7504278"/>
            <a:ext cx="9859372" cy="2297841"/>
            <a:chOff x="-1058380" y="-121499"/>
            <a:chExt cx="13145829" cy="3063789"/>
          </a:xfrm>
        </p:grpSpPr>
        <p:grpSp>
          <p:nvGrpSpPr>
            <p:cNvPr id="18" name="Group 18"/>
            <p:cNvGrpSpPr/>
            <p:nvPr/>
          </p:nvGrpSpPr>
          <p:grpSpPr>
            <a:xfrm>
              <a:off x="-1058380" y="-121499"/>
              <a:ext cx="11432444" cy="3063789"/>
              <a:chOff x="-270947" y="-113465"/>
              <a:chExt cx="2926724" cy="784335"/>
            </a:xfrm>
          </p:grpSpPr>
          <p:sp>
            <p:nvSpPr>
              <p:cNvPr id="19" name="Freeform 19"/>
              <p:cNvSpPr/>
              <p:nvPr/>
            </p:nvSpPr>
            <p:spPr>
              <a:xfrm>
                <a:off x="-270947" y="-113465"/>
                <a:ext cx="2926724" cy="784335"/>
              </a:xfrm>
              <a:custGeom>
                <a:avLst/>
                <a:gdLst/>
                <a:ahLst/>
                <a:cxnLst/>
                <a:rect l="l" t="t" r="r" b="b"/>
                <a:pathLst>
                  <a:path w="2655777" h="533778">
                    <a:moveTo>
                      <a:pt x="10945" y="0"/>
                    </a:moveTo>
                    <a:lnTo>
                      <a:pt x="2644832" y="0"/>
                    </a:lnTo>
                    <a:cubicBezTo>
                      <a:pt x="2650877" y="0"/>
                      <a:pt x="2655777" y="4900"/>
                      <a:pt x="2655777" y="10945"/>
                    </a:cubicBezTo>
                    <a:lnTo>
                      <a:pt x="2655777" y="522833"/>
                    </a:lnTo>
                    <a:cubicBezTo>
                      <a:pt x="2655777" y="528878"/>
                      <a:pt x="2650877" y="533778"/>
                      <a:pt x="2644832" y="533778"/>
                    </a:cubicBezTo>
                    <a:lnTo>
                      <a:pt x="10945" y="533778"/>
                    </a:lnTo>
                    <a:cubicBezTo>
                      <a:pt x="4900" y="533778"/>
                      <a:pt x="0" y="528878"/>
                      <a:pt x="0" y="522833"/>
                    </a:cubicBezTo>
                    <a:lnTo>
                      <a:pt x="0" y="10945"/>
                    </a:lnTo>
                    <a:cubicBezTo>
                      <a:pt x="0" y="4900"/>
                      <a:pt x="4900" y="0"/>
                      <a:pt x="10945" y="0"/>
                    </a:cubicBezTo>
                    <a:close/>
                  </a:path>
                </a:pathLst>
              </a:custGeom>
              <a:solidFill>
                <a:schemeClr val="bg2">
                  <a:lumMod val="90000"/>
                </a:schemeClr>
              </a:solidFill>
            </p:spPr>
          </p:sp>
          <p:sp>
            <p:nvSpPr>
              <p:cNvPr id="20" name="TextBox 20"/>
              <p:cNvSpPr txBox="1"/>
              <p:nvPr/>
            </p:nvSpPr>
            <p:spPr>
              <a:xfrm>
                <a:off x="0" y="-19050"/>
                <a:ext cx="2655777" cy="552828"/>
              </a:xfrm>
              <a:prstGeom prst="rect">
                <a:avLst/>
              </a:prstGeom>
            </p:spPr>
            <p:txBody>
              <a:bodyPr lIns="50800" tIns="50800" rIns="50800" bIns="50800" rtlCol="0" anchor="ctr"/>
              <a:lstStyle/>
              <a:p>
                <a:pPr algn="ctr">
                  <a:lnSpc>
                    <a:spcPts val="2860"/>
                  </a:lnSpc>
                </a:pPr>
                <a:endParaRPr/>
              </a:p>
            </p:txBody>
          </p:sp>
        </p:grpSp>
        <p:grpSp>
          <p:nvGrpSpPr>
            <p:cNvPr id="21" name="Group 21"/>
            <p:cNvGrpSpPr/>
            <p:nvPr/>
          </p:nvGrpSpPr>
          <p:grpSpPr>
            <a:xfrm>
              <a:off x="8912469" y="0"/>
              <a:ext cx="3174980" cy="2728499"/>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3" name="TextBox 23"/>
              <p:cNvSpPr txBox="1"/>
              <p:nvPr/>
            </p:nvSpPr>
            <p:spPr>
              <a:xfrm>
                <a:off x="114300" y="-19050"/>
                <a:ext cx="584200" cy="717550"/>
              </a:xfrm>
              <a:prstGeom prst="rect">
                <a:avLst/>
              </a:prstGeom>
            </p:spPr>
            <p:txBody>
              <a:bodyPr lIns="50800" tIns="50800" rIns="50800" bIns="50800" rtlCol="0" anchor="ctr"/>
              <a:lstStyle/>
              <a:p>
                <a:pPr algn="ctr">
                  <a:lnSpc>
                    <a:spcPts val="2860"/>
                  </a:lnSpc>
                </a:pPr>
                <a:endParaRPr/>
              </a:p>
            </p:txBody>
          </p:sp>
        </p:grpSp>
        <p:sp>
          <p:nvSpPr>
            <p:cNvPr id="24" name="TextBox 24"/>
            <p:cNvSpPr txBox="1"/>
            <p:nvPr/>
          </p:nvSpPr>
          <p:spPr>
            <a:xfrm>
              <a:off x="-892840" y="151206"/>
              <a:ext cx="9805309" cy="2520777"/>
            </a:xfrm>
            <a:prstGeom prst="rect">
              <a:avLst/>
            </a:prstGeom>
          </p:spPr>
          <p:txBody>
            <a:bodyPr wrap="square" lIns="0" tIns="0" rIns="0" bIns="0" rtlCol="0" anchor="t">
              <a:spAutoFit/>
            </a:bodyPr>
            <a:lstStyle/>
            <a:p>
              <a:pPr>
                <a:lnSpc>
                  <a:spcPts val="3015"/>
                </a:lnSpc>
              </a:pPr>
              <a:r>
                <a:rPr lang="vi-VN" sz="2400">
                  <a:latin typeface="Tahoma" panose="020B0604030504040204" pitchFamily="34" charset="0"/>
                  <a:ea typeface="Tahoma" panose="020B0604030504040204" pitchFamily="34" charset="0"/>
                  <a:cs typeface="Tahoma" panose="020B0604030504040204" pitchFamily="34" charset="0"/>
                </a:rPr>
                <a:t>Ngành công nghiệp hẹn hò trực tuyến có tiềm năng kinh doanh lớn với nhiều cơ hội phát triển và mở rộng. Xây dựng một website hẹn hò không chỉ mang lại giá trị xã hội mà còn tạo ra cơ hội kinh doanh hấp dẫn trong lĩnh vực này</a:t>
              </a:r>
              <a:endParaRPr lang="en-US" sz="2400" spc="214">
                <a:latin typeface="Tahoma" panose="020B0604030504040204" pitchFamily="34" charset="0"/>
                <a:ea typeface="Tahoma" panose="020B0604030504040204" pitchFamily="34" charset="0"/>
                <a:cs typeface="Tahoma" panose="020B0604030504040204" pitchFamily="34" charset="0"/>
              </a:endParaRPr>
            </a:p>
          </p:txBody>
        </p:sp>
        <p:sp>
          <p:nvSpPr>
            <p:cNvPr id="25" name="Freeform 25"/>
            <p:cNvSpPr/>
            <p:nvPr/>
          </p:nvSpPr>
          <p:spPr>
            <a:xfrm>
              <a:off x="9738589" y="670385"/>
              <a:ext cx="1365020" cy="1387728"/>
            </a:xfrm>
            <a:custGeom>
              <a:avLst/>
              <a:gdLst/>
              <a:ahLst/>
              <a:cxnLst/>
              <a:rect l="l" t="t" r="r" b="b"/>
              <a:pathLst>
                <a:path w="1365020" h="1387728">
                  <a:moveTo>
                    <a:pt x="0" y="0"/>
                  </a:moveTo>
                  <a:lnTo>
                    <a:pt x="1365020" y="0"/>
                  </a:lnTo>
                  <a:lnTo>
                    <a:pt x="1365020" y="1387729"/>
                  </a:lnTo>
                  <a:lnTo>
                    <a:pt x="0" y="138772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grpSp>
        <p:nvGrpSpPr>
          <p:cNvPr id="26" name="Group 26"/>
          <p:cNvGrpSpPr/>
          <p:nvPr/>
        </p:nvGrpSpPr>
        <p:grpSpPr>
          <a:xfrm>
            <a:off x="6129771" y="4961625"/>
            <a:ext cx="10599388" cy="2208712"/>
            <a:chOff x="0" y="-116296"/>
            <a:chExt cx="13657952" cy="2944950"/>
          </a:xfrm>
        </p:grpSpPr>
        <p:grpSp>
          <p:nvGrpSpPr>
            <p:cNvPr id="27" name="Group 27"/>
            <p:cNvGrpSpPr/>
            <p:nvPr/>
          </p:nvGrpSpPr>
          <p:grpSpPr>
            <a:xfrm>
              <a:off x="1544215" y="-116296"/>
              <a:ext cx="11765877" cy="2944950"/>
              <a:chOff x="0" y="-112133"/>
              <a:chExt cx="3012083" cy="753912"/>
            </a:xfrm>
          </p:grpSpPr>
          <p:sp>
            <p:nvSpPr>
              <p:cNvPr id="28" name="Freeform 28"/>
              <p:cNvSpPr/>
              <p:nvPr/>
            </p:nvSpPr>
            <p:spPr>
              <a:xfrm>
                <a:off x="0" y="-112133"/>
                <a:ext cx="3012083" cy="753912"/>
              </a:xfrm>
              <a:custGeom>
                <a:avLst/>
                <a:gdLst/>
                <a:ahLst/>
                <a:cxnLst/>
                <a:rect l="l" t="t" r="r" b="b"/>
                <a:pathLst>
                  <a:path w="2968593" h="533778">
                    <a:moveTo>
                      <a:pt x="9792" y="0"/>
                    </a:moveTo>
                    <a:lnTo>
                      <a:pt x="2958801" y="0"/>
                    </a:lnTo>
                    <a:cubicBezTo>
                      <a:pt x="2961398" y="0"/>
                      <a:pt x="2963889" y="1032"/>
                      <a:pt x="2965725" y="2868"/>
                    </a:cubicBezTo>
                    <a:cubicBezTo>
                      <a:pt x="2967561" y="4704"/>
                      <a:pt x="2968593" y="7195"/>
                      <a:pt x="2968593" y="9792"/>
                    </a:cubicBezTo>
                    <a:lnTo>
                      <a:pt x="2968593" y="523986"/>
                    </a:lnTo>
                    <a:cubicBezTo>
                      <a:pt x="2968593" y="526583"/>
                      <a:pt x="2967561" y="529074"/>
                      <a:pt x="2965725" y="530910"/>
                    </a:cubicBezTo>
                    <a:cubicBezTo>
                      <a:pt x="2963889" y="532746"/>
                      <a:pt x="2961398" y="533778"/>
                      <a:pt x="2958801" y="533778"/>
                    </a:cubicBezTo>
                    <a:lnTo>
                      <a:pt x="9792" y="533778"/>
                    </a:lnTo>
                    <a:cubicBezTo>
                      <a:pt x="7195" y="533778"/>
                      <a:pt x="4704" y="532746"/>
                      <a:pt x="2868" y="530910"/>
                    </a:cubicBezTo>
                    <a:cubicBezTo>
                      <a:pt x="1032" y="529074"/>
                      <a:pt x="0" y="526583"/>
                      <a:pt x="0" y="523986"/>
                    </a:cubicBezTo>
                    <a:lnTo>
                      <a:pt x="0" y="9792"/>
                    </a:lnTo>
                    <a:cubicBezTo>
                      <a:pt x="0" y="7195"/>
                      <a:pt x="1032" y="4704"/>
                      <a:pt x="2868" y="2868"/>
                    </a:cubicBezTo>
                    <a:cubicBezTo>
                      <a:pt x="4704" y="1032"/>
                      <a:pt x="7195" y="0"/>
                      <a:pt x="9792" y="0"/>
                    </a:cubicBezTo>
                    <a:close/>
                  </a:path>
                </a:pathLst>
              </a:custGeom>
              <a:solidFill>
                <a:schemeClr val="bg2">
                  <a:lumMod val="90000"/>
                </a:schemeClr>
              </a:solidFill>
            </p:spPr>
          </p:sp>
          <p:sp>
            <p:nvSpPr>
              <p:cNvPr id="29" name="TextBox 29"/>
              <p:cNvSpPr txBox="1"/>
              <p:nvPr/>
            </p:nvSpPr>
            <p:spPr>
              <a:xfrm>
                <a:off x="0" y="-19050"/>
                <a:ext cx="2968593" cy="552828"/>
              </a:xfrm>
              <a:prstGeom prst="rect">
                <a:avLst/>
              </a:prstGeom>
            </p:spPr>
            <p:txBody>
              <a:bodyPr lIns="50800" tIns="50800" rIns="50800" bIns="50800" rtlCol="0" anchor="ctr"/>
              <a:lstStyle/>
              <a:p>
                <a:pPr algn="ctr">
                  <a:lnSpc>
                    <a:spcPts val="2860"/>
                  </a:lnSpc>
                </a:pPr>
                <a:endParaRPr/>
              </a:p>
            </p:txBody>
          </p:sp>
        </p:grpSp>
        <p:grpSp>
          <p:nvGrpSpPr>
            <p:cNvPr id="30" name="Group 30"/>
            <p:cNvGrpSpPr/>
            <p:nvPr/>
          </p:nvGrpSpPr>
          <p:grpSpPr>
            <a:xfrm>
              <a:off x="0" y="-74414"/>
              <a:ext cx="3174980" cy="2802912"/>
              <a:chOff x="0" y="-19050"/>
              <a:chExt cx="812800" cy="71755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32" name="TextBox 32"/>
              <p:cNvSpPr txBox="1"/>
              <p:nvPr/>
            </p:nvSpPr>
            <p:spPr>
              <a:xfrm>
                <a:off x="114300" y="-19050"/>
                <a:ext cx="584200" cy="717550"/>
              </a:xfrm>
              <a:prstGeom prst="rect">
                <a:avLst/>
              </a:prstGeom>
            </p:spPr>
            <p:txBody>
              <a:bodyPr lIns="50800" tIns="50800" rIns="50800" bIns="50800" rtlCol="0" anchor="ctr"/>
              <a:lstStyle/>
              <a:p>
                <a:pPr algn="ctr">
                  <a:lnSpc>
                    <a:spcPts val="2860"/>
                  </a:lnSpc>
                </a:pPr>
                <a:endParaRPr/>
              </a:p>
            </p:txBody>
          </p:sp>
        </p:grpSp>
        <p:sp>
          <p:nvSpPr>
            <p:cNvPr id="33" name="TextBox 33"/>
            <p:cNvSpPr txBox="1"/>
            <p:nvPr/>
          </p:nvSpPr>
          <p:spPr>
            <a:xfrm>
              <a:off x="3243236" y="-51499"/>
              <a:ext cx="10414716" cy="2713447"/>
            </a:xfrm>
            <a:prstGeom prst="rect">
              <a:avLst/>
            </a:prstGeom>
          </p:spPr>
          <p:txBody>
            <a:bodyPr wrap="square" lIns="0" tIns="0" rIns="0" bIns="0" rtlCol="0" anchor="t">
              <a:spAutoFit/>
            </a:bodyPr>
            <a:lstStyle/>
            <a:p>
              <a:pPr>
                <a:lnSpc>
                  <a:spcPts val="3155"/>
                </a:lnSpc>
              </a:pPr>
              <a:r>
                <a:rPr lang="vi-VN" sz="2400">
                  <a:latin typeface="Tahoma" panose="020B0604030504040204" pitchFamily="34" charset="0"/>
                  <a:ea typeface="Tahoma" panose="020B0604030504040204" pitchFamily="34" charset="0"/>
                  <a:cs typeface="Tahoma" panose="020B0604030504040204" pitchFamily="34" charset="0"/>
                </a:rPr>
                <a:t>Một website hẹn hò được thiết kế tốt có thể cung cấp trải nghiệm cá nhân hóa, giúp người dùng cảm thấy thoải mái và tự tin hơn khi tham gia vào quá trình tìm kiếm đối tác. Điều này đặc biệt quan trọng trong việc xây dựng lòng tin và tạo ra một môi trường an toàn, thân thiện.</a:t>
              </a:r>
              <a:endParaRPr lang="en-US" sz="2400" spc="223">
                <a:latin typeface="Tahoma" panose="020B0604030504040204" pitchFamily="34" charset="0"/>
                <a:ea typeface="Tahoma" panose="020B0604030504040204" pitchFamily="34" charset="0"/>
                <a:cs typeface="Tahoma" panose="020B0604030504040204" pitchFamily="34" charset="0"/>
              </a:endParaRPr>
            </a:p>
          </p:txBody>
        </p:sp>
      </p:gr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11693" y="5324617"/>
            <a:ext cx="1511295" cy="1511295"/>
          </a:xfrm>
          <a:prstGeom prst="rect">
            <a:avLst/>
          </a:prstGeom>
        </p:spPr>
      </p:pic>
      <p:pic>
        <p:nvPicPr>
          <p:cNvPr id="3074" name="Picture 2" descr="Tinder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44612" y="2608804"/>
            <a:ext cx="1410441" cy="16186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770157" y="3810724"/>
            <a:ext cx="1828744" cy="182874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60000"/>
                <a:lumOff val="40000"/>
              </a:schemeClr>
            </a:solidFill>
          </p:spPr>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60"/>
                </a:lnSpc>
              </a:pPr>
              <a:endParaRPr/>
            </a:p>
          </p:txBody>
        </p:sp>
      </p:grpSp>
      <p:grpSp>
        <p:nvGrpSpPr>
          <p:cNvPr id="13" name="Group 13"/>
          <p:cNvGrpSpPr/>
          <p:nvPr/>
        </p:nvGrpSpPr>
        <p:grpSpPr>
          <a:xfrm>
            <a:off x="1684529" y="5958349"/>
            <a:ext cx="1828744" cy="182874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60000"/>
                <a:lumOff val="40000"/>
              </a:schemeClr>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60"/>
                </a:lnSpc>
              </a:pPr>
              <a:endParaRPr/>
            </a:p>
          </p:txBody>
        </p:sp>
      </p:grpSp>
      <p:grpSp>
        <p:nvGrpSpPr>
          <p:cNvPr id="17" name="Group 17"/>
          <p:cNvGrpSpPr/>
          <p:nvPr/>
        </p:nvGrpSpPr>
        <p:grpSpPr>
          <a:xfrm>
            <a:off x="-2438400" y="378318"/>
            <a:ext cx="18047263" cy="2478584"/>
            <a:chOff x="0" y="0"/>
            <a:chExt cx="1537211" cy="218865"/>
          </a:xfrm>
        </p:grpSpPr>
        <p:sp>
          <p:nvSpPr>
            <p:cNvPr id="18" name="Freeform 1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chemeClr val="bg2">
                <a:lumMod val="75000"/>
              </a:schemeClr>
            </a:solidFill>
            <a:ln cap="sq">
              <a:noFill/>
              <a:prstDash val="solid"/>
              <a:miter/>
            </a:ln>
          </p:spPr>
        </p:sp>
        <p:sp>
          <p:nvSpPr>
            <p:cNvPr id="19" name="TextBox 19"/>
            <p:cNvSpPr txBox="1"/>
            <p:nvPr/>
          </p:nvSpPr>
          <p:spPr>
            <a:xfrm>
              <a:off x="101600" y="-19050"/>
              <a:ext cx="1334011" cy="237915"/>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20" name="TextBox 20"/>
          <p:cNvSpPr txBox="1"/>
          <p:nvPr/>
        </p:nvSpPr>
        <p:spPr>
          <a:xfrm>
            <a:off x="2781239" y="3800625"/>
            <a:ext cx="9416511" cy="1987724"/>
          </a:xfrm>
          <a:prstGeom prst="rect">
            <a:avLst/>
          </a:prstGeom>
        </p:spPr>
        <p:txBody>
          <a:bodyPr lIns="0" tIns="0" rIns="0" bIns="0" rtlCol="0" anchor="t">
            <a:spAutoFit/>
          </a:bodyPr>
          <a:lstStyle/>
          <a:p>
            <a:pPr>
              <a:lnSpc>
                <a:spcPts val="3050"/>
              </a:lnSpc>
            </a:pPr>
            <a:r>
              <a:rPr lang="en-US" sz="2400" b="1" spc="216">
                <a:solidFill>
                  <a:srgbClr val="231F20"/>
                </a:solidFill>
                <a:latin typeface="Tahoma" panose="020B0604030504040204" pitchFamily="34" charset="0"/>
                <a:ea typeface="Tahoma" panose="020B0604030504040204" pitchFamily="34" charset="0"/>
                <a:cs typeface="Tahoma" panose="020B0604030504040204" pitchFamily="34" charset="0"/>
              </a:rPr>
              <a:t>Tạo nền tảng kết nối và tìm kiếm mối quan </a:t>
            </a:r>
            <a:r>
              <a:rPr lang="en-US" sz="2400" b="1" spc="216">
                <a:solidFill>
                  <a:srgbClr val="231F20"/>
                </a:solidFill>
                <a:latin typeface="Tahoma" panose="020B0604030504040204" pitchFamily="34" charset="0"/>
                <a:ea typeface="Tahoma" panose="020B0604030504040204" pitchFamily="34" charset="0"/>
                <a:cs typeface="Tahoma" panose="020B0604030504040204" pitchFamily="34" charset="0"/>
              </a:rPr>
              <a:t>hệ</a:t>
            </a:r>
            <a:r>
              <a:rPr lang="en-US" sz="2400" b="1" spc="216" smtClean="0">
                <a:solidFill>
                  <a:srgbClr val="231F20"/>
                </a:solidFill>
                <a:latin typeface="Tahoma" panose="020B0604030504040204" pitchFamily="34" charset="0"/>
                <a:ea typeface="Tahoma" panose="020B0604030504040204" pitchFamily="34" charset="0"/>
                <a:cs typeface="Tahoma" panose="020B0604030504040204" pitchFamily="34" charset="0"/>
              </a:rPr>
              <a:t>:</a:t>
            </a:r>
          </a:p>
          <a:p>
            <a:pPr>
              <a:lnSpc>
                <a:spcPts val="3050"/>
              </a:lnSpc>
            </a:pPr>
            <a:r>
              <a:rPr lang="vi-VN" sz="2400" spc="216" smtClean="0">
                <a:solidFill>
                  <a:srgbClr val="231F20"/>
                </a:solidFill>
                <a:latin typeface="Candara" panose="020E0502030303020204" pitchFamily="34" charset="0"/>
              </a:rPr>
              <a:t>Kết nối người dùng</a:t>
            </a:r>
            <a:r>
              <a:rPr lang="en-US" sz="2400" spc="216" smtClean="0">
                <a:solidFill>
                  <a:srgbClr val="231F20"/>
                </a:solidFill>
                <a:latin typeface="Candara" panose="020E0502030303020204" pitchFamily="34" charset="0"/>
              </a:rPr>
              <a:t>:</a:t>
            </a:r>
            <a:r>
              <a:rPr lang="vi-VN" sz="2400" spc="216" smtClean="0">
                <a:solidFill>
                  <a:srgbClr val="231F20"/>
                </a:solidFill>
                <a:latin typeface="Candara" panose="020E0502030303020204" pitchFamily="34" charset="0"/>
              </a:rPr>
              <a:t> Cung cấp một nền tảng trực tuyến nơi người dùng có thể tạo hồ sơ cá nhân, tìm kiếm và kết nối với những đối tác tiềm năng dựa trên sở thích, mục tiêu và tiêu chí cá nhân.</a:t>
            </a:r>
            <a:endParaRPr lang="en-US" sz="2400" spc="216">
              <a:solidFill>
                <a:srgbClr val="231F20"/>
              </a:solidFill>
              <a:latin typeface="Candara" panose="020E0502030303020204" pitchFamily="34" charset="0"/>
            </a:endParaRPr>
          </a:p>
        </p:txBody>
      </p:sp>
      <p:sp>
        <p:nvSpPr>
          <p:cNvPr id="21" name="TextBox 21"/>
          <p:cNvSpPr txBox="1"/>
          <p:nvPr/>
        </p:nvSpPr>
        <p:spPr>
          <a:xfrm>
            <a:off x="3695611" y="6196914"/>
            <a:ext cx="12365325" cy="1590179"/>
          </a:xfrm>
          <a:prstGeom prst="rect">
            <a:avLst/>
          </a:prstGeom>
        </p:spPr>
        <p:txBody>
          <a:bodyPr lIns="0" tIns="0" rIns="0" bIns="0" rtlCol="0" anchor="t">
            <a:spAutoFit/>
          </a:bodyPr>
          <a:lstStyle/>
          <a:p>
            <a:pPr>
              <a:lnSpc>
                <a:spcPts val="3050"/>
              </a:lnSpc>
            </a:pPr>
            <a:r>
              <a:rPr lang="vi-VN" sz="2400" b="1">
                <a:latin typeface="Tahoma" panose="020B0604030504040204" pitchFamily="34" charset="0"/>
                <a:ea typeface="Tahoma" panose="020B0604030504040204" pitchFamily="34" charset="0"/>
                <a:cs typeface="Tahoma" panose="020B0604030504040204" pitchFamily="34" charset="0"/>
              </a:rPr>
              <a:t>Nâng cao trải nghiệm người dùng qua cá nhân </a:t>
            </a:r>
            <a:r>
              <a:rPr lang="vi-VN" sz="2400" b="1">
                <a:latin typeface="Tahoma" panose="020B0604030504040204" pitchFamily="34" charset="0"/>
                <a:ea typeface="Tahoma" panose="020B0604030504040204" pitchFamily="34" charset="0"/>
                <a:cs typeface="Tahoma" panose="020B0604030504040204" pitchFamily="34" charset="0"/>
              </a:rPr>
              <a:t>hóa</a:t>
            </a:r>
            <a:r>
              <a:rPr lang="vi-VN" sz="2400" smtClean="0">
                <a:latin typeface="Tahoma" panose="020B0604030504040204" pitchFamily="34" charset="0"/>
                <a:ea typeface="Tahoma" panose="020B0604030504040204" pitchFamily="34" charset="0"/>
                <a:cs typeface="Tahoma" panose="020B0604030504040204" pitchFamily="34" charset="0"/>
              </a:rPr>
              <a:t>:</a:t>
            </a:r>
            <a:endParaRPr lang="en-US" sz="2400" smtClean="0">
              <a:latin typeface="Tahoma" panose="020B0604030504040204" pitchFamily="34" charset="0"/>
              <a:ea typeface="Tahoma" panose="020B0604030504040204" pitchFamily="34" charset="0"/>
              <a:cs typeface="Tahoma" panose="020B0604030504040204" pitchFamily="34" charset="0"/>
            </a:endParaRPr>
          </a:p>
          <a:p>
            <a:pPr>
              <a:lnSpc>
                <a:spcPts val="3050"/>
              </a:lnSpc>
            </a:pPr>
            <a:r>
              <a:rPr lang="vi-VN" sz="2400" spc="216">
                <a:solidFill>
                  <a:srgbClr val="231F20"/>
                </a:solidFill>
                <a:latin typeface="Candara" panose="020E0502030303020204" pitchFamily="34" charset="0"/>
              </a:rPr>
              <a:t>Tính năng tương tác đa dạng: Phát triển các tính năng như chat trực </a:t>
            </a:r>
            <a:r>
              <a:rPr lang="vi-VN" sz="2400" spc="216">
                <a:solidFill>
                  <a:srgbClr val="231F20"/>
                </a:solidFill>
                <a:latin typeface="Candara" panose="020E0502030303020204" pitchFamily="34" charset="0"/>
              </a:rPr>
              <a:t>tuyến</a:t>
            </a:r>
            <a:r>
              <a:rPr lang="vi-VN" sz="2400" spc="216" smtClean="0">
                <a:solidFill>
                  <a:srgbClr val="231F20"/>
                </a:solidFill>
                <a:latin typeface="Candara" panose="020E0502030303020204" pitchFamily="34" charset="0"/>
              </a:rPr>
              <a:t>,</a:t>
            </a:r>
            <a:r>
              <a:rPr lang="en-US" sz="2400" spc="216" smtClean="0">
                <a:solidFill>
                  <a:srgbClr val="231F20"/>
                </a:solidFill>
                <a:latin typeface="Candara" panose="020E0502030303020204" pitchFamily="34" charset="0"/>
              </a:rPr>
              <a:t> đăng bài viết cá nhân</a:t>
            </a:r>
            <a:r>
              <a:rPr lang="vi-VN" sz="2400" spc="216" smtClean="0">
                <a:solidFill>
                  <a:srgbClr val="231F20"/>
                </a:solidFill>
                <a:latin typeface="Candara" panose="020E0502030303020204" pitchFamily="34" charset="0"/>
              </a:rPr>
              <a:t>,</a:t>
            </a:r>
            <a:r>
              <a:rPr lang="en-US" sz="2400" spc="216" smtClean="0">
                <a:solidFill>
                  <a:srgbClr val="231F20"/>
                </a:solidFill>
                <a:latin typeface="Candara" panose="020E0502030303020204" pitchFamily="34" charset="0"/>
              </a:rPr>
              <a:t> ghép đôi</a:t>
            </a:r>
            <a:r>
              <a:rPr lang="vi-VN" sz="2400" spc="216" smtClean="0">
                <a:solidFill>
                  <a:srgbClr val="231F20"/>
                </a:solidFill>
                <a:latin typeface="Candara" panose="020E0502030303020204" pitchFamily="34" charset="0"/>
              </a:rPr>
              <a:t> </a:t>
            </a:r>
            <a:r>
              <a:rPr lang="vi-VN" sz="2400" spc="216">
                <a:solidFill>
                  <a:srgbClr val="231F20"/>
                </a:solidFill>
                <a:latin typeface="Candara" panose="020E0502030303020204" pitchFamily="34" charset="0"/>
              </a:rPr>
              <a:t>và các công cụ giao tiếp khác để người dùng có thể tìm hiểu nhau một cách hiệu quả trước khi gặp mặt trực tiếp.</a:t>
            </a:r>
            <a:endParaRPr lang="en-US" sz="2400" spc="216">
              <a:solidFill>
                <a:srgbClr val="231F20"/>
              </a:solidFill>
              <a:latin typeface="Candara" panose="020E0502030303020204" pitchFamily="34" charset="0"/>
            </a:endParaRPr>
          </a:p>
        </p:txBody>
      </p:sp>
      <p:sp>
        <p:nvSpPr>
          <p:cNvPr id="22" name="TextBox 22"/>
          <p:cNvSpPr txBox="1"/>
          <p:nvPr/>
        </p:nvSpPr>
        <p:spPr>
          <a:xfrm>
            <a:off x="781050" y="749913"/>
            <a:ext cx="7159810" cy="1681422"/>
          </a:xfrm>
          <a:prstGeom prst="rect">
            <a:avLst/>
          </a:prstGeom>
        </p:spPr>
        <p:txBody>
          <a:bodyPr lIns="0" tIns="0" rIns="0" bIns="0" rtlCol="0" anchor="t">
            <a:spAutoFit/>
          </a:bodyPr>
          <a:lstStyle/>
          <a:p>
            <a:pPr marL="0" lvl="0" indent="0" algn="ctr">
              <a:lnSpc>
                <a:spcPts val="6940"/>
              </a:lnSpc>
              <a:spcBef>
                <a:spcPct val="0"/>
              </a:spcBef>
            </a:pPr>
            <a:r>
              <a:rPr lang="en-US" sz="5030" spc="40">
                <a:solidFill>
                  <a:srgbClr val="FFFFFF"/>
                </a:solidFill>
                <a:latin typeface="Bahnschrift SemiBold" panose="020B0502040204020203" pitchFamily="34" charset="0"/>
              </a:rPr>
              <a:t>2. </a:t>
            </a:r>
            <a:r>
              <a:rPr lang="en-US" sz="5030" spc="40" smtClean="0">
                <a:solidFill>
                  <a:srgbClr val="FFFFFF"/>
                </a:solidFill>
                <a:latin typeface="Bahnschrift SemiBold" panose="020B0502040204020203" pitchFamily="34" charset="0"/>
              </a:rPr>
              <a:t>MỤC ĐÍCH THỰC HIỆN ĐỀ TÀI</a:t>
            </a:r>
            <a:endParaRPr lang="en-US" sz="5030" spc="40">
              <a:solidFill>
                <a:srgbClr val="FFFFFF"/>
              </a:solidFill>
              <a:latin typeface="Bahnschrift SemiBold" panose="020B0502040204020203" pitchFamily="34" charset="0"/>
            </a:endParaRPr>
          </a:p>
        </p:txBody>
      </p:sp>
      <p:grpSp>
        <p:nvGrpSpPr>
          <p:cNvPr id="24" name="Group 24"/>
          <p:cNvGrpSpPr/>
          <p:nvPr/>
        </p:nvGrpSpPr>
        <p:grpSpPr>
          <a:xfrm>
            <a:off x="2737231" y="8114580"/>
            <a:ext cx="1828744" cy="182874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60000"/>
                <a:lumOff val="40000"/>
              </a:schemeClr>
            </a:solidFill>
          </p:spPr>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860"/>
                </a:lnSpc>
              </a:pPr>
              <a:endParaRPr/>
            </a:p>
          </p:txBody>
        </p:sp>
      </p:grpSp>
      <p:sp>
        <p:nvSpPr>
          <p:cNvPr id="28" name="TextBox 28"/>
          <p:cNvSpPr txBox="1"/>
          <p:nvPr/>
        </p:nvSpPr>
        <p:spPr>
          <a:xfrm>
            <a:off x="4648200" y="8259020"/>
            <a:ext cx="11110804" cy="1590179"/>
          </a:xfrm>
          <a:prstGeom prst="rect">
            <a:avLst/>
          </a:prstGeom>
        </p:spPr>
        <p:txBody>
          <a:bodyPr lIns="0" tIns="0" rIns="0" bIns="0" rtlCol="0" anchor="t">
            <a:spAutoFit/>
          </a:bodyPr>
          <a:lstStyle/>
          <a:p>
            <a:pPr>
              <a:lnSpc>
                <a:spcPts val="3050"/>
              </a:lnSpc>
            </a:pPr>
            <a:r>
              <a:rPr lang="en-US" sz="2400" b="1">
                <a:latin typeface="Tahoma" panose="020B0604030504040204" pitchFamily="34" charset="0"/>
                <a:ea typeface="Tahoma" panose="020B0604030504040204" pitchFamily="34" charset="0"/>
                <a:cs typeface="Tahoma" panose="020B0604030504040204" pitchFamily="34" charset="0"/>
              </a:rPr>
              <a:t>Đáp ứng nhu cầu xã hội và tạo ra giá trị cộng đồng</a:t>
            </a:r>
            <a:r>
              <a:rPr lang="en-US" sz="2400" spc="216" smtClean="0">
                <a:solidFill>
                  <a:srgbClr val="231F20"/>
                </a:solidFill>
                <a:latin typeface="Tahoma" panose="020B0604030504040204" pitchFamily="34" charset="0"/>
                <a:ea typeface="Tahoma" panose="020B0604030504040204" pitchFamily="34" charset="0"/>
                <a:cs typeface="Tahoma" panose="020B0604030504040204" pitchFamily="34" charset="0"/>
              </a:rPr>
              <a:t>:</a:t>
            </a:r>
            <a:endParaRPr lang="en-US" sz="2400" spc="216">
              <a:solidFill>
                <a:srgbClr val="231F20"/>
              </a:solidFill>
              <a:latin typeface="Tahoma" panose="020B0604030504040204" pitchFamily="34" charset="0"/>
              <a:ea typeface="Tahoma" panose="020B0604030504040204" pitchFamily="34" charset="0"/>
              <a:cs typeface="Tahoma" panose="020B0604030504040204" pitchFamily="34" charset="0"/>
            </a:endParaRPr>
          </a:p>
          <a:p>
            <a:pPr>
              <a:lnSpc>
                <a:spcPts val="3050"/>
              </a:lnSpc>
            </a:pPr>
            <a:r>
              <a:rPr lang="vi-VN" sz="2400" spc="216" smtClean="0">
                <a:solidFill>
                  <a:srgbClr val="231F20"/>
                </a:solidFill>
                <a:latin typeface="Candara" panose="020E0502030303020204" pitchFamily="34" charset="0"/>
              </a:rPr>
              <a:t>Giải quyết vấn đề cô đơn và kết nối xã hội: Hỗ trợ những người gặp khó khăn trong việc tìm kiếm mối quan hệ ngoài đời thực do lối sống bận rộn, thiếu cơ hội gặp gỡ hoặc các lý do khác.</a:t>
            </a:r>
            <a:endParaRPr lang="en-US" sz="2400" spc="216">
              <a:solidFill>
                <a:srgbClr val="231F20"/>
              </a:solidFill>
              <a:latin typeface="Candara" panose="020E0502030303020204" pitchFamily="34" charset="0"/>
            </a:endParaRPr>
          </a:p>
        </p:txBody>
      </p:sp>
      <p:pic>
        <p:nvPicPr>
          <p:cNvPr id="4098" name="Picture 2" descr="Relationship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926" y="4047879"/>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ing app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137" y="6213106"/>
            <a:ext cx="1259361"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Kiss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8354865"/>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3261333"/>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6" name="Freeform 6"/>
          <p:cNvSpPr/>
          <p:nvPr/>
        </p:nvSpPr>
        <p:spPr>
          <a:xfrm>
            <a:off x="-5628" y="6426924"/>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3"/>
            <a:stretch>
              <a:fillRect t="-18848" b="-18848"/>
            </a:stretch>
          </a:blipFill>
        </p:spPr>
      </p:sp>
      <p:grpSp>
        <p:nvGrpSpPr>
          <p:cNvPr id="7" name="Group 7"/>
          <p:cNvGrpSpPr/>
          <p:nvPr/>
        </p:nvGrpSpPr>
        <p:grpSpPr>
          <a:xfrm>
            <a:off x="1739474" y="4031724"/>
            <a:ext cx="4595005" cy="3573491"/>
            <a:chOff x="0" y="0"/>
            <a:chExt cx="1210207" cy="941166"/>
          </a:xfrm>
        </p:grpSpPr>
        <p:sp>
          <p:nvSpPr>
            <p:cNvPr id="8" name="Freeform 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9" name="TextBox 9"/>
            <p:cNvSpPr txBox="1"/>
            <p:nvPr/>
          </p:nvSpPr>
          <p:spPr>
            <a:xfrm>
              <a:off x="0" y="-19050"/>
              <a:ext cx="1210207" cy="960216"/>
            </a:xfrm>
            <a:prstGeom prst="rect">
              <a:avLst/>
            </a:prstGeom>
          </p:spPr>
          <p:txBody>
            <a:bodyPr lIns="50800" tIns="50800" rIns="50800" bIns="50800" rtlCol="0" anchor="ctr"/>
            <a:lstStyle/>
            <a:p>
              <a:pPr algn="ctr">
                <a:lnSpc>
                  <a:spcPts val="2860"/>
                </a:lnSpc>
              </a:pPr>
              <a:endParaRPr/>
            </a:p>
          </p:txBody>
        </p:sp>
      </p:grpSp>
      <p:grpSp>
        <p:nvGrpSpPr>
          <p:cNvPr id="10" name="Group 10"/>
          <p:cNvGrpSpPr/>
          <p:nvPr/>
        </p:nvGrpSpPr>
        <p:grpSpPr>
          <a:xfrm>
            <a:off x="2954088" y="3875355"/>
            <a:ext cx="157787" cy="156369"/>
            <a:chOff x="0" y="0"/>
            <a:chExt cx="320400" cy="317520"/>
          </a:xfrm>
        </p:grpSpPr>
        <p:sp>
          <p:nvSpPr>
            <p:cNvPr id="11" name="Freeform 11"/>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2" name="Group 12"/>
          <p:cNvGrpSpPr/>
          <p:nvPr/>
        </p:nvGrpSpPr>
        <p:grpSpPr>
          <a:xfrm>
            <a:off x="1981480" y="3875355"/>
            <a:ext cx="1047779" cy="1124013"/>
            <a:chOff x="0" y="0"/>
            <a:chExt cx="2127600" cy="2282400"/>
          </a:xfrm>
        </p:grpSpPr>
        <p:sp>
          <p:nvSpPr>
            <p:cNvPr id="13" name="Freeform 13"/>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6" name="Group 16"/>
          <p:cNvGrpSpPr/>
          <p:nvPr/>
        </p:nvGrpSpPr>
        <p:grpSpPr>
          <a:xfrm>
            <a:off x="6844166" y="4031724"/>
            <a:ext cx="4595005" cy="3573491"/>
            <a:chOff x="0" y="0"/>
            <a:chExt cx="1210207" cy="941166"/>
          </a:xfrm>
        </p:grpSpPr>
        <p:sp>
          <p:nvSpPr>
            <p:cNvPr id="17" name="Freeform 17"/>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8" name="TextBox 18"/>
            <p:cNvSpPr txBox="1"/>
            <p:nvPr/>
          </p:nvSpPr>
          <p:spPr>
            <a:xfrm>
              <a:off x="0" y="-19050"/>
              <a:ext cx="1210207" cy="960216"/>
            </a:xfrm>
            <a:prstGeom prst="rect">
              <a:avLst/>
            </a:prstGeom>
          </p:spPr>
          <p:txBody>
            <a:bodyPr lIns="50800" tIns="50800" rIns="50800" bIns="50800" rtlCol="0" anchor="ctr"/>
            <a:lstStyle/>
            <a:p>
              <a:pPr algn="ctr">
                <a:lnSpc>
                  <a:spcPts val="2860"/>
                </a:lnSpc>
              </a:pPr>
              <a:endParaRPr/>
            </a:p>
          </p:txBody>
        </p:sp>
      </p:grpSp>
      <p:grpSp>
        <p:nvGrpSpPr>
          <p:cNvPr id="19" name="Group 19"/>
          <p:cNvGrpSpPr/>
          <p:nvPr/>
        </p:nvGrpSpPr>
        <p:grpSpPr>
          <a:xfrm>
            <a:off x="8058780" y="3875355"/>
            <a:ext cx="157787" cy="156369"/>
            <a:chOff x="0" y="0"/>
            <a:chExt cx="320400" cy="317520"/>
          </a:xfrm>
        </p:grpSpPr>
        <p:sp>
          <p:nvSpPr>
            <p:cNvPr id="20" name="Freeform 20"/>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1" name="Group 21"/>
          <p:cNvGrpSpPr/>
          <p:nvPr/>
        </p:nvGrpSpPr>
        <p:grpSpPr>
          <a:xfrm>
            <a:off x="7086172" y="3875355"/>
            <a:ext cx="1047779" cy="1124013"/>
            <a:chOff x="0" y="0"/>
            <a:chExt cx="2127600" cy="2282400"/>
          </a:xfrm>
        </p:grpSpPr>
        <p:sp>
          <p:nvSpPr>
            <p:cNvPr id="22" name="Freeform 2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23" name="Group 23"/>
          <p:cNvGrpSpPr/>
          <p:nvPr/>
        </p:nvGrpSpPr>
        <p:grpSpPr>
          <a:xfrm>
            <a:off x="7086172" y="5281810"/>
            <a:ext cx="4122833" cy="2055497"/>
            <a:chOff x="0" y="0"/>
            <a:chExt cx="12736575" cy="6350000"/>
          </a:xfrm>
        </p:grpSpPr>
        <p:sp>
          <p:nvSpPr>
            <p:cNvPr id="24" name="Freeform 24"/>
            <p:cNvSpPr/>
            <p:nvPr/>
          </p:nvSpPr>
          <p:spPr>
            <a:xfrm>
              <a:off x="0" y="0"/>
              <a:ext cx="12736575" cy="6351270"/>
            </a:xfrm>
            <a:custGeom>
              <a:avLst/>
              <a:gdLst/>
              <a:ahLst/>
              <a:cxnLst/>
              <a:rect l="l" t="t" r="r" b="b"/>
              <a:pathLst>
                <a:path w="12736575" h="6351270">
                  <a:moveTo>
                    <a:pt x="0" y="5955030"/>
                  </a:moveTo>
                  <a:lnTo>
                    <a:pt x="0" y="394970"/>
                  </a:lnTo>
                  <a:cubicBezTo>
                    <a:pt x="0" y="176530"/>
                    <a:pt x="354077" y="0"/>
                    <a:pt x="792215" y="0"/>
                  </a:cubicBezTo>
                  <a:lnTo>
                    <a:pt x="11946908" y="0"/>
                  </a:lnTo>
                  <a:cubicBezTo>
                    <a:pt x="12382498" y="0"/>
                    <a:pt x="12736575" y="176530"/>
                    <a:pt x="12736575" y="394970"/>
                  </a:cubicBezTo>
                  <a:lnTo>
                    <a:pt x="12736575" y="5956300"/>
                  </a:lnTo>
                  <a:cubicBezTo>
                    <a:pt x="12736575" y="6174740"/>
                    <a:pt x="12382498" y="6351270"/>
                    <a:pt x="11944360" y="6351270"/>
                  </a:cubicBezTo>
                  <a:lnTo>
                    <a:pt x="792215" y="6351270"/>
                  </a:lnTo>
                  <a:cubicBezTo>
                    <a:pt x="354077" y="6350000"/>
                    <a:pt x="0" y="6173470"/>
                    <a:pt x="0" y="5955030"/>
                  </a:cubicBezTo>
                  <a:close/>
                </a:path>
              </a:pathLst>
            </a:custGeom>
            <a:blipFill>
              <a:blip r:embed="rId4"/>
              <a:stretch>
                <a:fillRect t="-6150" b="-6150"/>
              </a:stretch>
            </a:blipFill>
          </p:spPr>
        </p:sp>
      </p:grpSp>
      <p:grpSp>
        <p:nvGrpSpPr>
          <p:cNvPr id="25" name="Group 25"/>
          <p:cNvGrpSpPr/>
          <p:nvPr/>
        </p:nvGrpSpPr>
        <p:grpSpPr>
          <a:xfrm>
            <a:off x="11953521" y="4031724"/>
            <a:ext cx="4595005" cy="3573491"/>
            <a:chOff x="0" y="0"/>
            <a:chExt cx="1210207" cy="941166"/>
          </a:xfrm>
        </p:grpSpPr>
        <p:sp>
          <p:nvSpPr>
            <p:cNvPr id="26" name="Freeform 26"/>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27" name="TextBox 27"/>
            <p:cNvSpPr txBox="1"/>
            <p:nvPr/>
          </p:nvSpPr>
          <p:spPr>
            <a:xfrm>
              <a:off x="0" y="-19050"/>
              <a:ext cx="1210207" cy="960216"/>
            </a:xfrm>
            <a:prstGeom prst="rect">
              <a:avLst/>
            </a:prstGeom>
          </p:spPr>
          <p:txBody>
            <a:bodyPr lIns="50800" tIns="50800" rIns="50800" bIns="50800" rtlCol="0" anchor="ctr"/>
            <a:lstStyle/>
            <a:p>
              <a:pPr algn="ctr">
                <a:lnSpc>
                  <a:spcPts val="2860"/>
                </a:lnSpc>
              </a:pPr>
              <a:endParaRPr/>
            </a:p>
          </p:txBody>
        </p:sp>
      </p:grpSp>
      <p:grpSp>
        <p:nvGrpSpPr>
          <p:cNvPr id="28" name="Group 28"/>
          <p:cNvGrpSpPr/>
          <p:nvPr/>
        </p:nvGrpSpPr>
        <p:grpSpPr>
          <a:xfrm>
            <a:off x="13168135" y="3875355"/>
            <a:ext cx="157787" cy="156369"/>
            <a:chOff x="0" y="0"/>
            <a:chExt cx="320400" cy="317520"/>
          </a:xfrm>
        </p:grpSpPr>
        <p:sp>
          <p:nvSpPr>
            <p:cNvPr id="29" name="Freeform 29"/>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30" name="Group 30"/>
          <p:cNvGrpSpPr/>
          <p:nvPr/>
        </p:nvGrpSpPr>
        <p:grpSpPr>
          <a:xfrm>
            <a:off x="12195527" y="3875355"/>
            <a:ext cx="1047779" cy="1124013"/>
            <a:chOff x="0" y="0"/>
            <a:chExt cx="2127600" cy="2282400"/>
          </a:xfrm>
        </p:grpSpPr>
        <p:sp>
          <p:nvSpPr>
            <p:cNvPr id="31" name="Freeform 3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34" name="TextBox 34"/>
          <p:cNvSpPr txBox="1"/>
          <p:nvPr/>
        </p:nvSpPr>
        <p:spPr>
          <a:xfrm>
            <a:off x="2326238" y="1034685"/>
            <a:ext cx="13606367" cy="883914"/>
          </a:xfrm>
          <a:prstGeom prst="rect">
            <a:avLst/>
          </a:prstGeom>
        </p:spPr>
        <p:txBody>
          <a:bodyPr lIns="0" tIns="0" rIns="0" bIns="0" rtlCol="0" anchor="t">
            <a:spAutoFit/>
          </a:bodyPr>
          <a:lstStyle/>
          <a:p>
            <a:pPr marL="0" lvl="0" indent="0" algn="ctr">
              <a:lnSpc>
                <a:spcPts val="7015"/>
              </a:lnSpc>
              <a:spcBef>
                <a:spcPct val="0"/>
              </a:spcBef>
            </a:pPr>
            <a:r>
              <a:rPr lang="en-US" sz="5085" spc="177">
                <a:solidFill>
                  <a:srgbClr val="010101"/>
                </a:solidFill>
                <a:latin typeface="Arimo Bold" panose="020B0704020202020204"/>
              </a:rPr>
              <a:t>3. CÔNG NGHỆ VÀ NGÔN NGỮ SỬ DỤNG</a:t>
            </a:r>
          </a:p>
        </p:txBody>
      </p:sp>
      <p:sp>
        <p:nvSpPr>
          <p:cNvPr id="35" name="TextBox 35"/>
          <p:cNvSpPr txBox="1"/>
          <p:nvPr/>
        </p:nvSpPr>
        <p:spPr>
          <a:xfrm>
            <a:off x="4562160" y="2102892"/>
            <a:ext cx="9134523" cy="1054090"/>
          </a:xfrm>
          <a:prstGeom prst="rect">
            <a:avLst/>
          </a:prstGeom>
        </p:spPr>
        <p:txBody>
          <a:bodyPr lIns="0" tIns="0" rIns="0" bIns="0" rtlCol="0" anchor="t">
            <a:spAutoFit/>
          </a:bodyPr>
          <a:lstStyle/>
          <a:p>
            <a:pPr algn="ctr">
              <a:lnSpc>
                <a:spcPts val="2800"/>
              </a:lnSpc>
            </a:pPr>
            <a:r>
              <a:rPr lang="en-US" sz="2000">
                <a:solidFill>
                  <a:srgbClr val="100F0D"/>
                </a:solidFill>
                <a:latin typeface="Arimo" panose="020B0604020202020204"/>
              </a:rPr>
              <a:t>Hệ thống được triển khai theo mô hình RESTful API, giúp thúc đẩy việc chia nhỏ các chức năng và dữ liệu thành các module nhỏ, dễ quản lý và tái sử dụng. Điều này giúp cải thiện sự linh hoạt và khả năng mở rộng của hệ thống.</a:t>
            </a:r>
          </a:p>
        </p:txBody>
      </p:sp>
      <p:sp>
        <p:nvSpPr>
          <p:cNvPr id="36" name="TextBox 36"/>
          <p:cNvSpPr txBox="1"/>
          <p:nvPr/>
        </p:nvSpPr>
        <p:spPr>
          <a:xfrm>
            <a:off x="3211520" y="4255348"/>
            <a:ext cx="3118296" cy="649409"/>
          </a:xfrm>
          <a:prstGeom prst="rect">
            <a:avLst/>
          </a:prstGeom>
        </p:spPr>
        <p:txBody>
          <a:bodyPr lIns="0" tIns="0" rIns="0" bIns="0" rtlCol="0" anchor="t">
            <a:spAutoFit/>
          </a:bodyPr>
          <a:lstStyle/>
          <a:p>
            <a:r>
              <a:rPr lang="en-US" sz="2110" b="1">
                <a:latin typeface="Tahoma" panose="020B0604030504040204" pitchFamily="34" charset="0"/>
                <a:ea typeface="Tahoma" panose="020B0604030504040204" pitchFamily="34" charset="0"/>
                <a:cs typeface="Tahoma" panose="020B0604030504040204" pitchFamily="34" charset="0"/>
              </a:rPr>
              <a:t>ASP.NET </a:t>
            </a:r>
            <a:r>
              <a:rPr lang="en-US" sz="2110" b="1">
                <a:latin typeface="Tahoma" panose="020B0604030504040204" pitchFamily="34" charset="0"/>
                <a:ea typeface="Tahoma" panose="020B0604030504040204" pitchFamily="34" charset="0"/>
                <a:cs typeface="Tahoma" panose="020B0604030504040204" pitchFamily="34" charset="0"/>
              </a:rPr>
              <a:t>Core </a:t>
            </a:r>
            <a:endParaRPr lang="en-US" sz="2110" b="1">
              <a:latin typeface="Tahoma" panose="020B0604030504040204" pitchFamily="34" charset="0"/>
              <a:ea typeface="Tahoma" panose="020B0604030504040204" pitchFamily="34" charset="0"/>
              <a:cs typeface="Tahoma" panose="020B0604030504040204" pitchFamily="34" charset="0"/>
            </a:endParaRPr>
          </a:p>
          <a:p>
            <a:endParaRPr lang="en-US" sz="2110" b="1">
              <a:latin typeface="Montserrat Classic Bold" panose="020B0604020202020204" charset="0"/>
            </a:endParaRPr>
          </a:p>
        </p:txBody>
      </p:sp>
      <p:sp>
        <p:nvSpPr>
          <p:cNvPr id="37" name="TextBox 37"/>
          <p:cNvSpPr txBox="1"/>
          <p:nvPr/>
        </p:nvSpPr>
        <p:spPr>
          <a:xfrm>
            <a:off x="8159418" y="4255348"/>
            <a:ext cx="3285832" cy="358174"/>
          </a:xfrm>
          <a:prstGeom prst="rect">
            <a:avLst/>
          </a:prstGeom>
        </p:spPr>
        <p:txBody>
          <a:bodyPr lIns="0" tIns="0" rIns="0" bIns="0" rtlCol="0" anchor="t">
            <a:spAutoFit/>
          </a:bodyPr>
          <a:lstStyle/>
          <a:p>
            <a:pPr marL="0" lvl="1" indent="0" algn="l">
              <a:lnSpc>
                <a:spcPts val="2990"/>
              </a:lnSpc>
              <a:spcBef>
                <a:spcPct val="0"/>
              </a:spcBef>
            </a:pPr>
            <a:r>
              <a:rPr lang="en-US" sz="2170" b="1" spc="212">
                <a:solidFill>
                  <a:srgbClr val="000000"/>
                </a:solidFill>
                <a:latin typeface="Tahoma" panose="020B0604030504040204" pitchFamily="34" charset="0"/>
                <a:ea typeface="Tahoma" panose="020B0604030504040204" pitchFamily="34" charset="0"/>
                <a:cs typeface="Tahoma" panose="020B0604030504040204" pitchFamily="34" charset="0"/>
              </a:rPr>
              <a:t>AngularFramework</a:t>
            </a:r>
          </a:p>
        </p:txBody>
      </p:sp>
      <p:sp>
        <p:nvSpPr>
          <p:cNvPr id="38" name="TextBox 38"/>
          <p:cNvSpPr txBox="1"/>
          <p:nvPr/>
        </p:nvSpPr>
        <p:spPr>
          <a:xfrm>
            <a:off x="13368417" y="4255348"/>
            <a:ext cx="3122959" cy="730393"/>
          </a:xfrm>
          <a:prstGeom prst="rect">
            <a:avLst/>
          </a:prstGeom>
        </p:spPr>
        <p:txBody>
          <a:bodyPr lIns="0" tIns="0" rIns="0" bIns="0" rtlCol="0" anchor="t">
            <a:spAutoFit/>
          </a:bodyPr>
          <a:lstStyle/>
          <a:p>
            <a:pPr marL="0" lvl="1" indent="0" algn="l">
              <a:lnSpc>
                <a:spcPts val="2990"/>
              </a:lnSpc>
              <a:spcBef>
                <a:spcPct val="0"/>
              </a:spcBef>
            </a:pPr>
            <a:r>
              <a:rPr lang="en-US" sz="2170" b="1" spc="212">
                <a:solidFill>
                  <a:srgbClr val="000000"/>
                </a:solidFill>
                <a:latin typeface="Tahoma" panose="020B0604030504040204" pitchFamily="34" charset="0"/>
                <a:ea typeface="Tahoma" panose="020B0604030504040204" pitchFamily="34" charset="0"/>
                <a:cs typeface="Tahoma" panose="020B0604030504040204" pitchFamily="34" charset="0"/>
              </a:rPr>
              <a:t>Hệ quản trị </a:t>
            </a:r>
            <a:endParaRPr lang="en-US" sz="2170" b="1" spc="212" smtClean="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0" lvl="1" indent="0" algn="l">
              <a:lnSpc>
                <a:spcPts val="2990"/>
              </a:lnSpc>
              <a:spcBef>
                <a:spcPct val="0"/>
              </a:spcBef>
            </a:pPr>
            <a:r>
              <a:rPr lang="en-US" sz="2170" b="1" spc="212" smtClean="0">
                <a:solidFill>
                  <a:srgbClr val="000000"/>
                </a:solidFill>
                <a:latin typeface="Tahoma" panose="020B0604030504040204" pitchFamily="34" charset="0"/>
                <a:ea typeface="Tahoma" panose="020B0604030504040204" pitchFamily="34" charset="0"/>
                <a:cs typeface="Tahoma" panose="020B0604030504040204" pitchFamily="34" charset="0"/>
              </a:rPr>
              <a:t>SQL Server</a:t>
            </a:r>
            <a:endParaRPr lang="en-US" sz="2170" b="1" spc="212">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5124" name="Picture 4" descr="Học lập trình ASP.net core ở đâu hiệu quả nhất? Imic Technology đào tạo lập  trình ASP.net core? Học ASP.net core tại HN/HC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907" y="5265725"/>
            <a:ext cx="3848137" cy="195485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iới thiệu SQL Server trong Cloud Server | Cloud36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21644" y="5511473"/>
            <a:ext cx="3307939" cy="14633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10418298"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028700" y="3293924"/>
            <a:ext cx="9035448" cy="3584852"/>
          </a:xfrm>
          <a:prstGeom prst="rect">
            <a:avLst/>
          </a:prstGeom>
        </p:spPr>
        <p:txBody>
          <a:bodyPr lIns="0" tIns="0" rIns="0" bIns="0" rtlCol="0" anchor="t">
            <a:spAutoFit/>
          </a:bodyPr>
          <a:lstStyle/>
          <a:p>
            <a:pPr algn="l">
              <a:lnSpc>
                <a:spcPts val="9565"/>
              </a:lnSpc>
            </a:pPr>
            <a:r>
              <a:rPr lang="en-US" sz="6930" spc="679">
                <a:solidFill>
                  <a:srgbClr val="231F20"/>
                </a:solidFill>
                <a:latin typeface="Oswald Bold" panose="00000800000000000000"/>
              </a:rPr>
              <a:t>PHẦN 2: </a:t>
            </a:r>
          </a:p>
          <a:p>
            <a:pPr marL="0" lvl="0" indent="0" algn="l">
              <a:lnSpc>
                <a:spcPts val="9565"/>
              </a:lnSpc>
              <a:spcBef>
                <a:spcPct val="0"/>
              </a:spcBef>
            </a:pPr>
            <a:r>
              <a:rPr lang="en-US" sz="6930" spc="679">
                <a:solidFill>
                  <a:srgbClr val="231F20"/>
                </a:solidFill>
                <a:latin typeface="Oswald Bold" panose="00000800000000000000"/>
              </a:rPr>
              <a:t>PHÂN TÍCH THIẾT KẾ HỆ THỐNG</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60"/>
                </a:lnSpc>
              </a:pPr>
              <a:endParaRPr/>
            </a:p>
          </p:txBody>
        </p:sp>
      </p:grpSp>
      <p:sp>
        <p:nvSpPr>
          <p:cNvPr id="6" name="Freeform 6"/>
          <p:cNvSpPr/>
          <p:nvPr/>
        </p:nvSpPr>
        <p:spPr>
          <a:xfrm>
            <a:off x="-2322640" y="7268924"/>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9144000" y="1195687"/>
            <a:ext cx="8461916" cy="8359564"/>
          </a:xfrm>
          <a:custGeom>
            <a:avLst/>
            <a:gdLst/>
            <a:ahLst/>
            <a:cxnLst/>
            <a:rect l="l" t="t" r="r" b="b"/>
            <a:pathLst>
              <a:path w="8461916" h="8359564">
                <a:moveTo>
                  <a:pt x="0" y="0"/>
                </a:moveTo>
                <a:lnTo>
                  <a:pt x="8461916" y="0"/>
                </a:lnTo>
                <a:lnTo>
                  <a:pt x="8461916" y="8359564"/>
                </a:lnTo>
                <a:lnTo>
                  <a:pt x="0" y="8359564"/>
                </a:lnTo>
                <a:lnTo>
                  <a:pt x="0" y="0"/>
                </a:lnTo>
                <a:close/>
              </a:path>
            </a:pathLst>
          </a:custGeom>
          <a:blipFill>
            <a:blip r:embed="rId4"/>
            <a:srcRect/>
            <a:stretch>
              <a:fillRect l="-1756" t="-32" r="2340" b="1587"/>
            </a:stretch>
          </a:blipFill>
        </p:spPr>
      </p:sp>
      <p:sp>
        <p:nvSpPr>
          <p:cNvPr id="8" name="Freeform 8"/>
          <p:cNvSpPr/>
          <p:nvPr/>
        </p:nvSpPr>
        <p:spPr>
          <a:xfrm>
            <a:off x="1028700" y="3343927"/>
            <a:ext cx="8530432" cy="1446721"/>
          </a:xfrm>
          <a:custGeom>
            <a:avLst/>
            <a:gdLst/>
            <a:ahLst/>
            <a:cxnLst/>
            <a:rect l="l" t="t" r="r" b="b"/>
            <a:pathLst>
              <a:path w="8530432" h="1446721">
                <a:moveTo>
                  <a:pt x="0" y="0"/>
                </a:moveTo>
                <a:lnTo>
                  <a:pt x="8530432" y="0"/>
                </a:lnTo>
                <a:lnTo>
                  <a:pt x="8530432" y="1446720"/>
                </a:lnTo>
                <a:lnTo>
                  <a:pt x="0" y="1446720"/>
                </a:lnTo>
                <a:lnTo>
                  <a:pt x="0" y="0"/>
                </a:lnTo>
                <a:close/>
              </a:path>
            </a:pathLst>
          </a:custGeom>
          <a:blipFill>
            <a:blip r:embed="rId5"/>
            <a:stretch>
              <a:fillRect l="-27261" t="-131007" r="-71107"/>
            </a:stretch>
          </a:blipFill>
        </p:spPr>
      </p:sp>
      <p:grpSp>
        <p:nvGrpSpPr>
          <p:cNvPr id="9" name="Group 9"/>
          <p:cNvGrpSpPr/>
          <p:nvPr/>
        </p:nvGrpSpPr>
        <p:grpSpPr>
          <a:xfrm>
            <a:off x="1028700" y="2959268"/>
            <a:ext cx="8650994" cy="1101417"/>
            <a:chOff x="0" y="0"/>
            <a:chExt cx="3314570" cy="422000"/>
          </a:xfrm>
        </p:grpSpPr>
        <p:sp>
          <p:nvSpPr>
            <p:cNvPr id="10" name="Freeform 10"/>
            <p:cNvSpPr/>
            <p:nvPr/>
          </p:nvSpPr>
          <p:spPr>
            <a:xfrm>
              <a:off x="0" y="0"/>
              <a:ext cx="3314570" cy="422000"/>
            </a:xfrm>
            <a:custGeom>
              <a:avLst/>
              <a:gdLst/>
              <a:ahLst/>
              <a:cxnLst/>
              <a:rect l="l" t="t" r="r" b="b"/>
              <a:pathLst>
                <a:path w="3314570" h="422000">
                  <a:moveTo>
                    <a:pt x="0" y="0"/>
                  </a:moveTo>
                  <a:lnTo>
                    <a:pt x="3314570" y="0"/>
                  </a:lnTo>
                  <a:lnTo>
                    <a:pt x="3314570" y="422000"/>
                  </a:lnTo>
                  <a:lnTo>
                    <a:pt x="0" y="422000"/>
                  </a:lnTo>
                  <a:close/>
                </a:path>
              </a:pathLst>
            </a:custGeom>
            <a:solidFill>
              <a:srgbClr val="EFEFEF"/>
            </a:solidFill>
          </p:spPr>
        </p:sp>
        <p:sp>
          <p:nvSpPr>
            <p:cNvPr id="11" name="TextBox 11"/>
            <p:cNvSpPr txBox="1"/>
            <p:nvPr/>
          </p:nvSpPr>
          <p:spPr>
            <a:xfrm>
              <a:off x="0" y="-19050"/>
              <a:ext cx="3314570" cy="441050"/>
            </a:xfrm>
            <a:prstGeom prst="rect">
              <a:avLst/>
            </a:prstGeom>
          </p:spPr>
          <p:txBody>
            <a:bodyPr lIns="50800" tIns="50800" rIns="50800" bIns="50800" rtlCol="0" anchor="ctr"/>
            <a:lstStyle/>
            <a:p>
              <a:pPr algn="ctr">
                <a:lnSpc>
                  <a:spcPts val="2860"/>
                </a:lnSpc>
              </a:pPr>
              <a:endParaRPr/>
            </a:p>
          </p:txBody>
        </p:sp>
      </p:grpSp>
      <p:sp>
        <p:nvSpPr>
          <p:cNvPr id="12" name="Freeform 12"/>
          <p:cNvSpPr/>
          <p:nvPr/>
        </p:nvSpPr>
        <p:spPr>
          <a:xfrm>
            <a:off x="1369988" y="3064630"/>
            <a:ext cx="876118" cy="890693"/>
          </a:xfrm>
          <a:custGeom>
            <a:avLst/>
            <a:gdLst/>
            <a:ahLst/>
            <a:cxnLst/>
            <a:rect l="l" t="t" r="r" b="b"/>
            <a:pathLst>
              <a:path w="876118" h="890693">
                <a:moveTo>
                  <a:pt x="0" y="0"/>
                </a:moveTo>
                <a:lnTo>
                  <a:pt x="876118" y="0"/>
                </a:lnTo>
                <a:lnTo>
                  <a:pt x="876118" y="890693"/>
                </a:lnTo>
                <a:lnTo>
                  <a:pt x="0" y="89069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TextBox 13"/>
          <p:cNvSpPr txBox="1"/>
          <p:nvPr/>
        </p:nvSpPr>
        <p:spPr>
          <a:xfrm>
            <a:off x="2772437" y="3296302"/>
            <a:ext cx="2290595" cy="392608"/>
          </a:xfrm>
          <a:prstGeom prst="rect">
            <a:avLst/>
          </a:prstGeom>
        </p:spPr>
        <p:txBody>
          <a:bodyPr lIns="0" tIns="0" rIns="0" bIns="0" rtlCol="0" anchor="t">
            <a:spAutoFit/>
          </a:bodyPr>
          <a:lstStyle/>
          <a:p>
            <a:pPr marL="0" lvl="0" indent="0" algn="l">
              <a:lnSpc>
                <a:spcPts val="3435"/>
              </a:lnSpc>
              <a:spcBef>
                <a:spcPct val="0"/>
              </a:spcBef>
            </a:pPr>
            <a:r>
              <a:rPr lang="en-US" sz="2490" spc="244" smtClean="0">
                <a:solidFill>
                  <a:srgbClr val="231F20"/>
                </a:solidFill>
                <a:latin typeface="Tahoma" panose="020B0604030504040204" pitchFamily="34" charset="0"/>
                <a:ea typeface="Tahoma" panose="020B0604030504040204" pitchFamily="34" charset="0"/>
                <a:cs typeface="Tahoma" panose="020B0604030504040204" pitchFamily="34" charset="0"/>
              </a:rPr>
              <a:t>Admin</a:t>
            </a:r>
            <a:endParaRPr lang="en-US" sz="2490" spc="244">
              <a:solidFill>
                <a:srgbClr val="231F20"/>
              </a:solidFill>
              <a:latin typeface="Tahoma" panose="020B0604030504040204" pitchFamily="34" charset="0"/>
              <a:ea typeface="Tahoma" panose="020B0604030504040204" pitchFamily="34" charset="0"/>
              <a:cs typeface="Tahoma" panose="020B0604030504040204" pitchFamily="34" charset="0"/>
            </a:endParaRPr>
          </a:p>
        </p:txBody>
      </p:sp>
      <p:sp>
        <p:nvSpPr>
          <p:cNvPr id="14" name="Freeform 14"/>
          <p:cNvSpPr/>
          <p:nvPr/>
        </p:nvSpPr>
        <p:spPr>
          <a:xfrm>
            <a:off x="1074912" y="4969806"/>
            <a:ext cx="8530432" cy="1446721"/>
          </a:xfrm>
          <a:custGeom>
            <a:avLst/>
            <a:gdLst/>
            <a:ahLst/>
            <a:cxnLst/>
            <a:rect l="l" t="t" r="r" b="b"/>
            <a:pathLst>
              <a:path w="8530432" h="1446721">
                <a:moveTo>
                  <a:pt x="0" y="0"/>
                </a:moveTo>
                <a:lnTo>
                  <a:pt x="8530432" y="0"/>
                </a:lnTo>
                <a:lnTo>
                  <a:pt x="8530432" y="1446721"/>
                </a:lnTo>
                <a:lnTo>
                  <a:pt x="0" y="1446721"/>
                </a:lnTo>
                <a:lnTo>
                  <a:pt x="0" y="0"/>
                </a:lnTo>
                <a:close/>
              </a:path>
            </a:pathLst>
          </a:custGeom>
          <a:blipFill>
            <a:blip r:embed="rId5"/>
            <a:stretch>
              <a:fillRect l="-27261" t="-131007" r="-71107"/>
            </a:stretch>
          </a:blipFill>
        </p:spPr>
      </p:sp>
      <p:grpSp>
        <p:nvGrpSpPr>
          <p:cNvPr id="15" name="Group 15"/>
          <p:cNvGrpSpPr/>
          <p:nvPr/>
        </p:nvGrpSpPr>
        <p:grpSpPr>
          <a:xfrm>
            <a:off x="1028700" y="4429663"/>
            <a:ext cx="8650994" cy="1101417"/>
            <a:chOff x="0" y="0"/>
            <a:chExt cx="3314570" cy="422000"/>
          </a:xfrm>
        </p:grpSpPr>
        <p:sp>
          <p:nvSpPr>
            <p:cNvPr id="16" name="Freeform 16"/>
            <p:cNvSpPr/>
            <p:nvPr/>
          </p:nvSpPr>
          <p:spPr>
            <a:xfrm>
              <a:off x="0" y="0"/>
              <a:ext cx="3314570" cy="422000"/>
            </a:xfrm>
            <a:custGeom>
              <a:avLst/>
              <a:gdLst/>
              <a:ahLst/>
              <a:cxnLst/>
              <a:rect l="l" t="t" r="r" b="b"/>
              <a:pathLst>
                <a:path w="3314570" h="422000">
                  <a:moveTo>
                    <a:pt x="0" y="0"/>
                  </a:moveTo>
                  <a:lnTo>
                    <a:pt x="3314570" y="0"/>
                  </a:lnTo>
                  <a:lnTo>
                    <a:pt x="3314570" y="422000"/>
                  </a:lnTo>
                  <a:lnTo>
                    <a:pt x="0" y="422000"/>
                  </a:lnTo>
                  <a:close/>
                </a:path>
              </a:pathLst>
            </a:custGeom>
            <a:solidFill>
              <a:srgbClr val="EFEFEF"/>
            </a:solidFill>
          </p:spPr>
        </p:sp>
        <p:sp>
          <p:nvSpPr>
            <p:cNvPr id="17" name="TextBox 17"/>
            <p:cNvSpPr txBox="1"/>
            <p:nvPr/>
          </p:nvSpPr>
          <p:spPr>
            <a:xfrm>
              <a:off x="0" y="-19050"/>
              <a:ext cx="3314570" cy="441050"/>
            </a:xfrm>
            <a:prstGeom prst="rect">
              <a:avLst/>
            </a:prstGeom>
          </p:spPr>
          <p:txBody>
            <a:bodyPr lIns="50800" tIns="50800" rIns="50800" bIns="50800" rtlCol="0" anchor="ctr"/>
            <a:lstStyle/>
            <a:p>
              <a:pPr algn="ctr">
                <a:lnSpc>
                  <a:spcPts val="2860"/>
                </a:lnSpc>
              </a:pPr>
              <a:endParaRPr/>
            </a:p>
          </p:txBody>
        </p:sp>
      </p:grpSp>
      <p:sp>
        <p:nvSpPr>
          <p:cNvPr id="18" name="Freeform 18"/>
          <p:cNvSpPr/>
          <p:nvPr/>
        </p:nvSpPr>
        <p:spPr>
          <a:xfrm>
            <a:off x="1369988" y="4535025"/>
            <a:ext cx="876118" cy="890693"/>
          </a:xfrm>
          <a:custGeom>
            <a:avLst/>
            <a:gdLst/>
            <a:ahLst/>
            <a:cxnLst/>
            <a:rect l="l" t="t" r="r" b="b"/>
            <a:pathLst>
              <a:path w="876118" h="890693">
                <a:moveTo>
                  <a:pt x="0" y="0"/>
                </a:moveTo>
                <a:lnTo>
                  <a:pt x="876118" y="0"/>
                </a:lnTo>
                <a:lnTo>
                  <a:pt x="876118" y="890693"/>
                </a:lnTo>
                <a:lnTo>
                  <a:pt x="0" y="89069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9" name="TextBox 19"/>
          <p:cNvSpPr txBox="1"/>
          <p:nvPr/>
        </p:nvSpPr>
        <p:spPr>
          <a:xfrm>
            <a:off x="2772437" y="4766697"/>
            <a:ext cx="2290595" cy="392608"/>
          </a:xfrm>
          <a:prstGeom prst="rect">
            <a:avLst/>
          </a:prstGeom>
        </p:spPr>
        <p:txBody>
          <a:bodyPr lIns="0" tIns="0" rIns="0" bIns="0" rtlCol="0" anchor="t">
            <a:spAutoFit/>
          </a:bodyPr>
          <a:lstStyle/>
          <a:p>
            <a:pPr marL="0" lvl="0" indent="0" algn="l">
              <a:lnSpc>
                <a:spcPts val="3435"/>
              </a:lnSpc>
              <a:spcBef>
                <a:spcPct val="0"/>
              </a:spcBef>
            </a:pPr>
            <a:r>
              <a:rPr lang="en-US" sz="2490" spc="244" smtClean="0">
                <a:solidFill>
                  <a:srgbClr val="231F20"/>
                </a:solidFill>
                <a:latin typeface="Tahoma" panose="020B0604030504040204" pitchFamily="34" charset="0"/>
                <a:ea typeface="Tahoma" panose="020B0604030504040204" pitchFamily="34" charset="0"/>
                <a:cs typeface="Tahoma" panose="020B0604030504040204" pitchFamily="34" charset="0"/>
              </a:rPr>
              <a:t>Thành viên</a:t>
            </a:r>
            <a:endParaRPr lang="en-US" sz="2490" spc="244">
              <a:solidFill>
                <a:srgbClr val="231F20"/>
              </a:solidFill>
              <a:latin typeface="Tahoma" panose="020B0604030504040204" pitchFamily="34" charset="0"/>
              <a:ea typeface="Tahoma" panose="020B0604030504040204" pitchFamily="34" charset="0"/>
              <a:cs typeface="Tahoma" panose="020B0604030504040204" pitchFamily="34" charset="0"/>
            </a:endParaRPr>
          </a:p>
        </p:txBody>
      </p:sp>
      <p:sp>
        <p:nvSpPr>
          <p:cNvPr id="26" name="TextBox 26"/>
          <p:cNvSpPr txBox="1"/>
          <p:nvPr/>
        </p:nvSpPr>
        <p:spPr>
          <a:xfrm>
            <a:off x="1028700" y="955280"/>
            <a:ext cx="6005338" cy="2400321"/>
          </a:xfrm>
          <a:prstGeom prst="rect">
            <a:avLst/>
          </a:prstGeom>
        </p:spPr>
        <p:txBody>
          <a:bodyPr lIns="0" tIns="0" rIns="0" bIns="0" rtlCol="0" anchor="t">
            <a:spAutoFit/>
          </a:bodyPr>
          <a:lstStyle/>
          <a:p>
            <a:pPr algn="l">
              <a:lnSpc>
                <a:spcPts val="6325"/>
              </a:lnSpc>
            </a:pPr>
            <a:r>
              <a:rPr lang="en-US" sz="4580" spc="449">
                <a:solidFill>
                  <a:srgbClr val="231F20"/>
                </a:solidFill>
                <a:latin typeface="Arimo Bold" panose="020B0704020202020204"/>
              </a:rPr>
              <a:t>SƠ ĐỒ USECASE </a:t>
            </a:r>
          </a:p>
          <a:p>
            <a:pPr algn="l">
              <a:lnSpc>
                <a:spcPts val="6325"/>
              </a:lnSpc>
            </a:pPr>
            <a:r>
              <a:rPr lang="en-US" sz="4580" spc="449">
                <a:solidFill>
                  <a:srgbClr val="231F20"/>
                </a:solidFill>
                <a:latin typeface="Arimo Bold" panose="020B0704020202020204"/>
              </a:rPr>
              <a:t>TỔNG QUÁT</a:t>
            </a:r>
          </a:p>
          <a:p>
            <a:pPr algn="l">
              <a:lnSpc>
                <a:spcPts val="6325"/>
              </a:lnSpc>
            </a:pPr>
            <a:endParaRPr lang="en-US" sz="4580" spc="449">
              <a:solidFill>
                <a:srgbClr val="231F20"/>
              </a:solidFill>
              <a:latin typeface="Arimo Bold" panose="020B0704020202020204"/>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815438" y="358541"/>
            <a:ext cx="16657123" cy="9569919"/>
            <a:chOff x="0" y="0"/>
            <a:chExt cx="22209497" cy="12759891"/>
          </a:xfrm>
        </p:grpSpPr>
        <p:grpSp>
          <p:nvGrpSpPr>
            <p:cNvPr id="4" name="Group 4"/>
            <p:cNvGrpSpPr/>
            <p:nvPr/>
          </p:nvGrpSpPr>
          <p:grpSpPr>
            <a:xfrm>
              <a:off x="0" y="0"/>
              <a:ext cx="22209497" cy="12759891"/>
              <a:chOff x="0" y="0"/>
              <a:chExt cx="4387061" cy="2520472"/>
            </a:xfrm>
          </p:grpSpPr>
          <p:sp>
            <p:nvSpPr>
              <p:cNvPr id="5" name="Freeform 5"/>
              <p:cNvSpPr/>
              <p:nvPr/>
            </p:nvSpPr>
            <p:spPr>
              <a:xfrm>
                <a:off x="0" y="0"/>
                <a:ext cx="4387061" cy="2520472"/>
              </a:xfrm>
              <a:custGeom>
                <a:avLst/>
                <a:gdLst/>
                <a:ahLst/>
                <a:cxnLst/>
                <a:rect l="l" t="t" r="r" b="b"/>
                <a:pathLst>
                  <a:path w="4387061" h="2520472">
                    <a:moveTo>
                      <a:pt x="11620" y="0"/>
                    </a:moveTo>
                    <a:lnTo>
                      <a:pt x="4375442" y="0"/>
                    </a:lnTo>
                    <a:cubicBezTo>
                      <a:pt x="4378523" y="0"/>
                      <a:pt x="4381479" y="1224"/>
                      <a:pt x="4383658" y="3403"/>
                    </a:cubicBezTo>
                    <a:cubicBezTo>
                      <a:pt x="4385837" y="5582"/>
                      <a:pt x="4387061" y="8538"/>
                      <a:pt x="4387061" y="11620"/>
                    </a:cubicBezTo>
                    <a:lnTo>
                      <a:pt x="4387061" y="2508853"/>
                    </a:lnTo>
                    <a:cubicBezTo>
                      <a:pt x="4387061" y="2515270"/>
                      <a:pt x="4381859" y="2520472"/>
                      <a:pt x="4375442" y="2520472"/>
                    </a:cubicBezTo>
                    <a:lnTo>
                      <a:pt x="11620" y="2520472"/>
                    </a:lnTo>
                    <a:cubicBezTo>
                      <a:pt x="8538" y="2520472"/>
                      <a:pt x="5582" y="2519248"/>
                      <a:pt x="3403" y="2517069"/>
                    </a:cubicBezTo>
                    <a:cubicBezTo>
                      <a:pt x="1224" y="2514890"/>
                      <a:pt x="0" y="2511934"/>
                      <a:pt x="0" y="2508853"/>
                    </a:cubicBezTo>
                    <a:lnTo>
                      <a:pt x="0" y="11620"/>
                    </a:lnTo>
                    <a:cubicBezTo>
                      <a:pt x="0" y="8538"/>
                      <a:pt x="1224" y="5582"/>
                      <a:pt x="3403" y="3403"/>
                    </a:cubicBezTo>
                    <a:cubicBezTo>
                      <a:pt x="5582" y="1224"/>
                      <a:pt x="8538" y="0"/>
                      <a:pt x="11620" y="0"/>
                    </a:cubicBezTo>
                    <a:close/>
                  </a:path>
                </a:pathLst>
              </a:custGeom>
              <a:solidFill>
                <a:srgbClr val="FFFFFF">
                  <a:alpha val="86667"/>
                </a:srgbClr>
              </a:solidFill>
            </p:spPr>
          </p:sp>
          <p:sp>
            <p:nvSpPr>
              <p:cNvPr id="6" name="TextBox 6"/>
              <p:cNvSpPr txBox="1"/>
              <p:nvPr/>
            </p:nvSpPr>
            <p:spPr>
              <a:xfrm>
                <a:off x="0" y="-19050"/>
                <a:ext cx="4387061" cy="2539522"/>
              </a:xfrm>
              <a:prstGeom prst="rect">
                <a:avLst/>
              </a:prstGeom>
            </p:spPr>
            <p:txBody>
              <a:bodyPr lIns="50800" tIns="50800" rIns="50800" bIns="50800" rtlCol="0" anchor="ctr"/>
              <a:lstStyle/>
              <a:p>
                <a:pPr algn="ctr">
                  <a:lnSpc>
                    <a:spcPts val="2860"/>
                  </a:lnSpc>
                </a:pPr>
                <a:endParaRPr/>
              </a:p>
            </p:txBody>
          </p:sp>
        </p:grpSp>
        <p:sp>
          <p:nvSpPr>
            <p:cNvPr id="7" name="Freeform 7"/>
            <p:cNvSpPr/>
            <p:nvPr/>
          </p:nvSpPr>
          <p:spPr>
            <a:xfrm>
              <a:off x="1086947" y="1409842"/>
              <a:ext cx="20250664" cy="11350049"/>
            </a:xfrm>
            <a:custGeom>
              <a:avLst/>
              <a:gdLst/>
              <a:ahLst/>
              <a:cxnLst/>
              <a:rect l="l" t="t" r="r" b="b"/>
              <a:pathLst>
                <a:path w="20250664" h="11350049">
                  <a:moveTo>
                    <a:pt x="0" y="0"/>
                  </a:moveTo>
                  <a:lnTo>
                    <a:pt x="20250664" y="0"/>
                  </a:lnTo>
                  <a:lnTo>
                    <a:pt x="20250664" y="11350049"/>
                  </a:lnTo>
                  <a:lnTo>
                    <a:pt x="0" y="11350049"/>
                  </a:lnTo>
                  <a:lnTo>
                    <a:pt x="0" y="0"/>
                  </a:lnTo>
                  <a:close/>
                </a:path>
              </a:pathLst>
            </a:custGeom>
            <a:blipFill>
              <a:blip r:embed="rId3"/>
              <a:srcRect/>
              <a:stretch>
                <a:fillRect t="38" b="63"/>
              </a:stretch>
            </a:blipFill>
          </p:spPr>
        </p:sp>
        <p:sp>
          <p:nvSpPr>
            <p:cNvPr id="8" name="TextBox 8"/>
            <p:cNvSpPr txBox="1"/>
            <p:nvPr/>
          </p:nvSpPr>
          <p:spPr>
            <a:xfrm>
              <a:off x="3941585" y="65060"/>
              <a:ext cx="14541387" cy="1065030"/>
            </a:xfrm>
            <a:prstGeom prst="rect">
              <a:avLst/>
            </a:prstGeom>
          </p:spPr>
          <p:txBody>
            <a:bodyPr lIns="0" tIns="0" rIns="0" bIns="0" rtlCol="0" anchor="t">
              <a:spAutoFit/>
            </a:bodyPr>
            <a:lstStyle/>
            <a:p>
              <a:pPr marL="0" lvl="0" indent="0" algn="ctr">
                <a:lnSpc>
                  <a:spcPts val="6550"/>
                </a:lnSpc>
                <a:spcBef>
                  <a:spcPct val="0"/>
                </a:spcBef>
              </a:pPr>
              <a:r>
                <a:rPr lang="en-US" sz="4745" spc="37">
                  <a:solidFill>
                    <a:srgbClr val="010101"/>
                  </a:solidFill>
                  <a:latin typeface="Arimo Bold" panose="020B0704020202020204"/>
                </a:rPr>
                <a:t>CƠ SỞ DỮ LIỆU</a:t>
              </a: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817</Words>
  <Application>Microsoft Office PowerPoint</Application>
  <PresentationFormat>Custom</PresentationFormat>
  <Paragraphs>69</Paragraphs>
  <Slides>14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Tahoma</vt:lpstr>
      <vt:lpstr>Calibri</vt:lpstr>
      <vt:lpstr>Arimo</vt:lpstr>
      <vt:lpstr>Arial</vt:lpstr>
      <vt:lpstr>Arimo Bold</vt:lpstr>
      <vt:lpstr>Montserrat Light</vt:lpstr>
      <vt:lpstr>Oswald Bold</vt:lpstr>
      <vt:lpstr>Montserrat Classic Bold</vt:lpstr>
      <vt:lpstr>Bahnschrift SemiBold</vt:lpstr>
      <vt:lpstr>Candara</vt:lpstr>
      <vt:lpstr>Archivo Black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strategies</dc:title>
  <dc:creator>ADMIN</dc:creator>
  <cp:lastModifiedBy>ADMIN</cp:lastModifiedBy>
  <cp:revision>29</cp:revision>
  <dcterms:created xsi:type="dcterms:W3CDTF">2006-08-16T00:00:00Z</dcterms:created>
  <dcterms:modified xsi:type="dcterms:W3CDTF">2024-05-22T19:51:10Z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C543E7F80905490BB792FA8F9E273669_12</vt:lpwstr>
  </property>
  <property fmtid="{D5CDD505-2E9C-101B-9397-08002B2CF9AE}" pid="3" name="KSOProductBuildVer">
    <vt:lpwstr>1033-12.2.0.16909</vt:lpwstr>
  </property>
</Properties>
</file>